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10.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9.xml.rels" ContentType="application/vnd.openxmlformats-package.relationships+xml"/>
  <Override PartName="/ppt/notesSlides/_rels/notesSlide11.xml.rels" ContentType="application/vnd.openxmlformats-package.relationships+xml"/>
  <Override PartName="/ppt/notesSlides/_rels/notesSlide12.xml.rels" ContentType="application/vnd.openxmlformats-package.relationships+xml"/>
  <Override PartName="/ppt/notesSlides/_rels/notesSlide13.xml.rels" ContentType="application/vnd.openxmlformats-package.relationships+xml"/>
  <Override PartName="/ppt/notesSlides/_rels/notesSlide14.xml.rels" ContentType="application/vnd.openxmlformats-package.relationships+xml"/>
  <Override PartName="/ppt/notesSlides/_rels/notesSlide15.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1.png" ContentType="image/png"/>
  <Override PartName="/ppt/media/image2.png" ContentType="image/png"/>
  <Override PartName="/ppt/media/image3.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Rectangle 1"/>
          <p:cNvSpPr/>
          <p:nvPr/>
        </p:nvSpPr>
        <p:spPr>
          <a:xfrm>
            <a:off x="0" y="0"/>
            <a:ext cx="6858000" cy="9144000"/>
          </a:xfrm>
          <a:prstGeom prst="rect">
            <a:avLst/>
          </a:prstGeom>
          <a:solidFill>
            <a:srgbClr val="ffffff"/>
          </a:solidFill>
          <a:ln w="9360">
            <a:noFill/>
          </a:ln>
        </p:spPr>
      </p:sp>
      <p:sp>
        <p:nvSpPr>
          <p:cNvPr id="86" name="CustomShape 2"/>
          <p:cNvSpPr/>
          <p:nvPr/>
        </p:nvSpPr>
        <p:spPr>
          <a:xfrm>
            <a:off x="0" y="0"/>
            <a:ext cx="6858000" cy="9144000"/>
          </a:xfrm>
          <a:custGeom>
            <a:avLst/>
            <a:gdLst/>
            <a:ahLst/>
            <a:rect l="0" t="0" r="r" b="b"/>
            <a:pathLst>
              <a:path w="19052" h="25401">
                <a:moveTo>
                  <a:pt x="4" y="0"/>
                </a:moveTo>
                <a:cubicBezTo>
                  <a:pt x="2" y="0"/>
                  <a:pt x="0" y="2"/>
                  <a:pt x="0" y="4"/>
                </a:cubicBezTo>
                <a:lnTo>
                  <a:pt x="0" y="25396"/>
                </a:lnTo>
                <a:cubicBezTo>
                  <a:pt x="0" y="25398"/>
                  <a:pt x="2" y="25400"/>
                  <a:pt x="4" y="25400"/>
                </a:cubicBezTo>
                <a:lnTo>
                  <a:pt x="19046" y="25400"/>
                </a:lnTo>
                <a:cubicBezTo>
                  <a:pt x="19048" y="25400"/>
                  <a:pt x="19051" y="25398"/>
                  <a:pt x="19051" y="25396"/>
                </a:cubicBezTo>
                <a:lnTo>
                  <a:pt x="19051" y="4"/>
                </a:lnTo>
                <a:cubicBezTo>
                  <a:pt x="19051" y="2"/>
                  <a:pt x="19048" y="0"/>
                  <a:pt x="19046" y="0"/>
                </a:cubicBezTo>
                <a:lnTo>
                  <a:pt x="4" y="0"/>
                </a:lnTo>
              </a:path>
            </a:pathLst>
          </a:custGeom>
          <a:solidFill>
            <a:srgbClr val="ffffff"/>
          </a:solidFill>
          <a:ln>
            <a:noFill/>
          </a:ln>
        </p:spPr>
        <p:style>
          <a:lnRef idx="0"/>
          <a:fillRef idx="0"/>
          <a:effectRef idx="0"/>
          <a:fontRef idx="minor"/>
        </p:style>
      </p:sp>
      <p:sp>
        <p:nvSpPr>
          <p:cNvPr id="87" name="CustomShape 3"/>
          <p:cNvSpPr/>
          <p:nvPr/>
        </p:nvSpPr>
        <p:spPr>
          <a:xfrm>
            <a:off x="0" y="0"/>
            <a:ext cx="6858000" cy="9144000"/>
          </a:xfrm>
          <a:custGeom>
            <a:avLst/>
            <a:gdLst/>
            <a:ahLst/>
            <a:rect l="0" t="0" r="r" b="b"/>
            <a:pathLst>
              <a:path w="19052" h="25401">
                <a:moveTo>
                  <a:pt x="4" y="0"/>
                </a:moveTo>
                <a:cubicBezTo>
                  <a:pt x="2" y="0"/>
                  <a:pt x="0" y="2"/>
                  <a:pt x="0" y="4"/>
                </a:cubicBezTo>
                <a:lnTo>
                  <a:pt x="0" y="25396"/>
                </a:lnTo>
                <a:cubicBezTo>
                  <a:pt x="0" y="25398"/>
                  <a:pt x="2" y="25400"/>
                  <a:pt x="4" y="25400"/>
                </a:cubicBezTo>
                <a:lnTo>
                  <a:pt x="19046" y="25400"/>
                </a:lnTo>
                <a:cubicBezTo>
                  <a:pt x="19048" y="25400"/>
                  <a:pt x="19051" y="25398"/>
                  <a:pt x="19051" y="25396"/>
                </a:cubicBezTo>
                <a:lnTo>
                  <a:pt x="19051" y="4"/>
                </a:lnTo>
                <a:cubicBezTo>
                  <a:pt x="19051" y="2"/>
                  <a:pt x="19048" y="0"/>
                  <a:pt x="19046" y="0"/>
                </a:cubicBezTo>
                <a:lnTo>
                  <a:pt x="4" y="0"/>
                </a:lnTo>
              </a:path>
            </a:pathLst>
          </a:custGeom>
          <a:solidFill>
            <a:srgbClr val="ffffff"/>
          </a:solidFill>
          <a:ln>
            <a:noFill/>
          </a:ln>
        </p:spPr>
        <p:style>
          <a:lnRef idx="0"/>
          <a:fillRef idx="0"/>
          <a:effectRef idx="0"/>
          <a:fontRef idx="minor"/>
        </p:style>
      </p:sp>
      <p:sp>
        <p:nvSpPr>
          <p:cNvPr id="88" name="CustomShape 4"/>
          <p:cNvSpPr/>
          <p:nvPr/>
        </p:nvSpPr>
        <p:spPr>
          <a:xfrm>
            <a:off x="0" y="0"/>
            <a:ext cx="6858000" cy="9144000"/>
          </a:xfrm>
          <a:custGeom>
            <a:avLst/>
            <a:gdLst/>
            <a:ahLst/>
            <a:rect l="0" t="0" r="r" b="b"/>
            <a:pathLst>
              <a:path w="19052" h="25401">
                <a:moveTo>
                  <a:pt x="4" y="0"/>
                </a:moveTo>
                <a:cubicBezTo>
                  <a:pt x="2" y="0"/>
                  <a:pt x="0" y="2"/>
                  <a:pt x="0" y="4"/>
                </a:cubicBezTo>
                <a:lnTo>
                  <a:pt x="0" y="25396"/>
                </a:lnTo>
                <a:cubicBezTo>
                  <a:pt x="0" y="25398"/>
                  <a:pt x="2" y="25400"/>
                  <a:pt x="4" y="25400"/>
                </a:cubicBezTo>
                <a:lnTo>
                  <a:pt x="19046" y="25400"/>
                </a:lnTo>
                <a:cubicBezTo>
                  <a:pt x="19048" y="25400"/>
                  <a:pt x="19051" y="25398"/>
                  <a:pt x="19051" y="25396"/>
                </a:cubicBezTo>
                <a:lnTo>
                  <a:pt x="19051" y="4"/>
                </a:lnTo>
                <a:cubicBezTo>
                  <a:pt x="19051" y="2"/>
                  <a:pt x="19048" y="0"/>
                  <a:pt x="19046" y="0"/>
                </a:cubicBezTo>
                <a:lnTo>
                  <a:pt x="4" y="0"/>
                </a:lnTo>
              </a:path>
            </a:pathLst>
          </a:custGeom>
          <a:solidFill>
            <a:srgbClr val="ffffff"/>
          </a:solidFill>
          <a:ln>
            <a:noFill/>
          </a:ln>
        </p:spPr>
        <p:style>
          <a:lnRef idx="0"/>
          <a:fillRef idx="0"/>
          <a:effectRef idx="0"/>
          <a:fontRef idx="minor"/>
        </p:style>
      </p:sp>
      <p:sp>
        <p:nvSpPr>
          <p:cNvPr id="89" name="CustomShape 5"/>
          <p:cNvSpPr/>
          <p:nvPr/>
        </p:nvSpPr>
        <p:spPr>
          <a:xfrm>
            <a:off x="0" y="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90" name="PlaceHolder 6"/>
          <p:cNvSpPr>
            <a:spLocks noGrp="1"/>
          </p:cNvSpPr>
          <p:nvPr>
            <p:ph type="dt"/>
          </p:nvPr>
        </p:nvSpPr>
        <p:spPr>
          <a:xfrm>
            <a:off x="3884400" y="-360"/>
            <a:ext cx="2966760" cy="452520"/>
          </a:xfrm>
          <a:prstGeom prst="rect">
            <a:avLst/>
          </a:prstGeom>
        </p:spPr>
        <p:txBody>
          <a:bodyPr lIns="90000" rIns="90000" tIns="46800" bIns="46800"/>
          <a:p>
            <a:pPr algn="r">
              <a:lnSpc>
                <a:spcPct val="100000"/>
              </a:lnSpc>
            </a:pPr>
            <a:r>
              <a:rPr b="0" lang="fr-FR" sz="1200" spc="-1" strike="noStrike">
                <a:latin typeface="Calibri"/>
                <a:ea typeface="Arial"/>
              </a:rPr>
              <a:t>&lt;date/heure&gt;</a:t>
            </a:r>
            <a:endParaRPr b="0" lang="fr-FR" sz="1200" spc="-1" strike="noStrike">
              <a:latin typeface="Times New Roman"/>
            </a:endParaRPr>
          </a:p>
        </p:txBody>
      </p:sp>
      <p:sp>
        <p:nvSpPr>
          <p:cNvPr id="91" name="PlaceHolder 7"/>
          <p:cNvSpPr>
            <a:spLocks noGrp="1"/>
          </p:cNvSpPr>
          <p:nvPr>
            <p:ph type="body"/>
          </p:nvPr>
        </p:nvSpPr>
        <p:spPr>
          <a:xfrm>
            <a:off x="685440" y="4343040"/>
            <a:ext cx="5481720" cy="4110120"/>
          </a:xfrm>
          <a:prstGeom prst="rect">
            <a:avLst/>
          </a:prstGeom>
        </p:spPr>
        <p:txBody>
          <a:bodyPr lIns="90000" rIns="90000" tIns="46800" bIns="46800"/>
          <a:p>
            <a:r>
              <a:rPr b="0" lang="fr-FR" sz="1200" spc="-1" strike="noStrike">
                <a:solidFill>
                  <a:srgbClr val="000000"/>
                </a:solidFill>
                <a:latin typeface="Times New Roman"/>
              </a:rPr>
              <a:t>Cliquez pour modifier le format des notes</a:t>
            </a:r>
            <a:endParaRPr b="0" lang="fr-FR" sz="1200" spc="-1" strike="noStrike">
              <a:solidFill>
                <a:srgbClr val="000000"/>
              </a:solidFill>
              <a:latin typeface="Times New Roman"/>
            </a:endParaRPr>
          </a:p>
        </p:txBody>
      </p:sp>
      <p:sp>
        <p:nvSpPr>
          <p:cNvPr id="92" name="CustomShape 8"/>
          <p:cNvSpPr/>
          <p:nvPr/>
        </p:nvSpPr>
        <p:spPr>
          <a:xfrm>
            <a:off x="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93" name="PlaceHolder 9"/>
          <p:cNvSpPr>
            <a:spLocks noGrp="1"/>
          </p:cNvSpPr>
          <p:nvPr>
            <p:ph type="sldNum"/>
          </p:nvPr>
        </p:nvSpPr>
        <p:spPr>
          <a:xfrm>
            <a:off x="3884400" y="8685360"/>
            <a:ext cx="2966760" cy="452160"/>
          </a:xfrm>
          <a:prstGeom prst="rect">
            <a:avLst/>
          </a:prstGeom>
        </p:spPr>
        <p:txBody>
          <a:bodyPr lIns="90000" rIns="90000" tIns="46800" bIns="46800" anchor="b"/>
          <a:p>
            <a:pPr algn="r">
              <a:lnSpc>
                <a:spcPct val="100000"/>
              </a:lnSpc>
            </a:pPr>
            <a:fld id="{C4A355A9-DDAB-46A6-A855-1AFD96B00374}" type="slidenum">
              <a:rPr b="0" lang="fr-FR" sz="1200" spc="-1" strike="noStrike">
                <a:latin typeface="Calibri"/>
                <a:ea typeface="Arial"/>
              </a:rPr>
              <a:t>&lt;numéro&gt;</a:t>
            </a:fld>
            <a:endParaRPr b="0" lang="fr-FR" sz="12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3" name="PlaceHolder 1"/>
          <p:cNvSpPr>
            <a:spLocks noGrp="1"/>
          </p:cNvSpPr>
          <p:nvPr>
            <p:ph type="body"/>
          </p:nvPr>
        </p:nvSpPr>
        <p:spPr>
          <a:xfrm>
            <a:off x="189000" y="250920"/>
            <a:ext cx="6408720" cy="8642160"/>
          </a:xfrm>
          <a:prstGeom prst="rect">
            <a:avLst/>
          </a:prstGeom>
        </p:spPr>
        <p:txBody>
          <a:bodyPr/>
          <a:p>
            <a:pPr algn="just">
              <a:lnSpc>
                <a:spcPct val="100000"/>
              </a:lnSpc>
              <a:spcBef>
                <a:spcPts val="111"/>
              </a:spcBef>
            </a:pPr>
            <a:r>
              <a:rPr b="0" lang="fr-FR" sz="300" spc="-1" strike="noStrike">
                <a:solidFill>
                  <a:srgbClr val="000000"/>
                </a:solidFill>
                <a:latin typeface="Calibri"/>
                <a:ea typeface="ＭＳ Ｐゴシック"/>
              </a:rPr>
              <a:t>Par </a:t>
            </a:r>
            <a:r>
              <a:rPr b="1" lang="fr-FR" sz="300" spc="-1" strike="noStrike">
                <a:solidFill>
                  <a:srgbClr val="000000"/>
                </a:solidFill>
                <a:latin typeface="Calibri"/>
                <a:ea typeface="ＭＳ Ｐゴシック"/>
              </a:rPr>
              <a:t>valeurs "humaines"</a:t>
            </a:r>
            <a:r>
              <a:rPr b="0" lang="fr-FR" sz="300" spc="-1" strike="noStrike">
                <a:solidFill>
                  <a:srgbClr val="000000"/>
                </a:solidFill>
                <a:latin typeface="Calibri"/>
                <a:ea typeface="ＭＳ Ｐゴシック"/>
              </a:rPr>
              <a:t>, nous voulons dire les valeurs qui nous permettent de vivre et montrer notre humanité, c'est à dire nos sentiments de respect, de considération, d'appréciation et d'empathie pour d'autres humains. </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Calibri"/>
                <a:ea typeface="ＭＳ Ｐゴシック"/>
              </a:rPr>
              <a:t>Les </a:t>
            </a:r>
            <a:r>
              <a:rPr b="1" lang="fr-FR" sz="300" spc="-1" strike="noStrike">
                <a:solidFill>
                  <a:srgbClr val="000000"/>
                </a:solidFill>
                <a:latin typeface="Calibri"/>
                <a:ea typeface="ＭＳ Ｐゴシック"/>
              </a:rPr>
              <a:t>valeurs dites "éthiques"</a:t>
            </a:r>
            <a:r>
              <a:rPr b="0" lang="fr-FR" sz="300" spc="-1" strike="noStrike">
                <a:solidFill>
                  <a:srgbClr val="000000"/>
                </a:solidFill>
                <a:latin typeface="Calibri"/>
                <a:ea typeface="ＭＳ Ｐゴシック"/>
              </a:rPr>
              <a:t> sont celles qui nous édictent une conduite qui respecte autrui, c'est à dire les autres humains, et qui ne leur portent pas tort. Le respect du règne animal et végétal peut aussi en faire partie. </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Calibri"/>
                <a:ea typeface="ＭＳ Ｐゴシック"/>
              </a:rPr>
              <a:t>Les </a:t>
            </a:r>
            <a:r>
              <a:rPr b="1" lang="fr-FR" sz="300" spc="-1" strike="noStrike">
                <a:solidFill>
                  <a:srgbClr val="000000"/>
                </a:solidFill>
                <a:latin typeface="Calibri"/>
                <a:ea typeface="ＭＳ Ｐゴシック"/>
              </a:rPr>
              <a:t>valeurs "morales"</a:t>
            </a:r>
            <a:r>
              <a:rPr b="0" lang="fr-FR" sz="300" spc="-1" strike="noStrike">
                <a:solidFill>
                  <a:srgbClr val="000000"/>
                </a:solidFill>
                <a:latin typeface="Calibri"/>
                <a:ea typeface="ＭＳ Ｐゴシック"/>
              </a:rPr>
              <a:t> sont les lois, les injonctions extérieures - et les règles, soit que notre religion nous prescrit, soit que nous nous donnons personnellement - qui édictent ces conduites de respect de l'autre, de son intégrité physique et mentale, et de sa vie. Elles évoquent la même chose que les valeurs dites éthiques, mais aujourd'hui, les discours "moralisants" sont mal perçus. Les valeurs éthiques et encore plus les valeurs humaines sont perçues beaucoup plus positivement, peut-être parce que on se sent soi-même concerné. On désire très fortement que les autres soient "humains" avec nous.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Calibri"/>
                <a:ea typeface="ＭＳ Ｐゴシック"/>
              </a:rPr>
              <a:t>Les valeurs morales, sans ressenti pour celui en face de nous, sont difficiles à appliquer. Nos valeurs humaines nous aident à les appliquer. En effet, il est beaucoup plus difficile de faire du tort à une personne ou un groupe si on ressent leur humanité à partir de notre propre humanité. </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1" lang="fr-FR" sz="300" spc="-1" strike="noStrike">
                <a:solidFill>
                  <a:srgbClr val="000000"/>
                </a:solidFill>
                <a:latin typeface="Calibri"/>
                <a:ea typeface="ＭＳ Ｐゴシック"/>
              </a:rPr>
              <a:t>Ces valeurs humaines et morales sont des valeurs universelles</a:t>
            </a:r>
            <a:r>
              <a:rPr b="0" lang="fr-FR" sz="300" spc="-1" strike="noStrike">
                <a:solidFill>
                  <a:srgbClr val="000000"/>
                </a:solidFill>
                <a:latin typeface="Calibri"/>
                <a:ea typeface="ＭＳ Ｐゴシック"/>
              </a:rPr>
              <a:t>, à la fois ressenties dans notre for intérieur (notre conscience), et exprimées dans des lois, des constitutions, ainsi que de nombreux textes internationaux (Déclarations, Conventions, etc..) affirmant les Droits Humains. La reconnaissance de ces valeurs universelles par beaucoup de pays du monde est le premier pas vers leur application, appelant à leur respect par tous et par toutes. Ces textes visent avant tout à garantir l</a:t>
            </a:r>
            <a:r>
              <a:rPr b="0" lang="ja-JP" sz="300" spc="-1" strike="noStrike">
                <a:solidFill>
                  <a:srgbClr val="000000"/>
                </a:solidFill>
                <a:latin typeface="Calibri"/>
                <a:ea typeface="ＭＳ Ｐゴシック"/>
              </a:rPr>
              <a:t>’</a:t>
            </a:r>
            <a:r>
              <a:rPr b="0" lang="fr-FR" sz="300" spc="-1" strike="noStrike">
                <a:solidFill>
                  <a:srgbClr val="000000"/>
                </a:solidFill>
                <a:latin typeface="Calibri"/>
                <a:ea typeface="ＭＳ Ｐゴシック"/>
              </a:rPr>
              <a:t>intégrité (aussi bien physique que psychologique) de chaque humain, précisément parce qu</a:t>
            </a:r>
            <a:r>
              <a:rPr b="0" lang="ja-JP" sz="300" spc="-1" strike="noStrike">
                <a:solidFill>
                  <a:srgbClr val="000000"/>
                </a:solidFill>
                <a:latin typeface="Calibri"/>
                <a:ea typeface="ＭＳ Ｐゴシック"/>
              </a:rPr>
              <a:t>’</a:t>
            </a:r>
            <a:r>
              <a:rPr b="0" lang="fr-FR" sz="300" spc="-1" strike="noStrike">
                <a:solidFill>
                  <a:srgbClr val="000000"/>
                </a:solidFill>
                <a:latin typeface="Calibri"/>
                <a:ea typeface="ＭＳ Ｐゴシック"/>
              </a:rPr>
              <a:t>il est humain : chacun détient le droit de ne pas être abusé, sous quelque forme que ce soit. Mais le but ultime est de promouvoir une pratique positive et concrète (des attitudes, des comportements et des actes) consacrant ces valeurs humaines universelles comme la base des relations entre êtres humains, dans un esprit de réciprocité et de respect mutuel de celles-ci. </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Liste des 56 valeurs retenues par Schwartz et Lilach (1995)  regroupés selon 10 grandes catégories de justification des agirs* (*Tiré du</a:t>
            </a:r>
            <a:r>
              <a:rPr b="0" i="1" lang="fr-FR" sz="300" spc="-1" strike="noStrike">
                <a:solidFill>
                  <a:srgbClr val="000000"/>
                </a:solidFill>
                <a:latin typeface="Arial"/>
                <a:ea typeface="Arial"/>
              </a:rPr>
              <a:t> Petit manuel d</a:t>
            </a:r>
            <a:r>
              <a:rPr b="0" i="1" lang="ja-JP" sz="300" spc="-1" strike="noStrike">
                <a:solidFill>
                  <a:srgbClr val="000000"/>
                </a:solidFill>
                <a:latin typeface="Arial"/>
                <a:ea typeface="Arial"/>
              </a:rPr>
              <a:t>’</a:t>
            </a:r>
            <a:r>
              <a:rPr b="0" i="1" lang="fr-FR" sz="300" spc="-1" strike="noStrike">
                <a:solidFill>
                  <a:srgbClr val="000000"/>
                </a:solidFill>
                <a:latin typeface="Arial"/>
                <a:ea typeface="Arial"/>
              </a:rPr>
              <a:t>éthique appliquée à la gestion publique</a:t>
            </a:r>
            <a:r>
              <a:rPr b="0" lang="fr-FR" sz="300" spc="-1" strike="noStrike">
                <a:solidFill>
                  <a:srgbClr val="000000"/>
                </a:solidFill>
                <a:latin typeface="Arial"/>
                <a:ea typeface="Arial"/>
              </a:rPr>
              <a:t>, de Yves Boisvert, Magalie Jutras, Georges A. Legault, Allison Marchildon avec la collaboration de Louis Côté, édition Liber, Montréal 2003).</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a:t>
            </a:r>
            <a:endParaRPr b="0" lang="fr-FR" sz="300" spc="-1" strike="noStrike">
              <a:solidFill>
                <a:srgbClr val="000000"/>
              </a:solidFill>
              <a:latin typeface="Times New Roman"/>
            </a:endParaRPr>
          </a:p>
          <a:p>
            <a:pPr algn="just">
              <a:lnSpc>
                <a:spcPct val="100000"/>
              </a:lnSpc>
              <a:spcBef>
                <a:spcPts val="111"/>
              </a:spcBef>
            </a:pPr>
            <a:r>
              <a:rPr b="1" lang="fr-FR" sz="300" spc="-1" strike="noStrike">
                <a:solidFill>
                  <a:srgbClr val="000000"/>
                </a:solidFill>
                <a:latin typeface="Arial"/>
                <a:ea typeface="Arial"/>
              </a:rPr>
              <a:t>Valeur (domaine)</a:t>
            </a:r>
            <a:r>
              <a:rPr b="0" lang="fr-FR" sz="300" spc="-1" strike="noStrike">
                <a:solidFill>
                  <a:srgbClr val="000000"/>
                </a:solidFill>
                <a:latin typeface="Arial"/>
                <a:ea typeface="Arial"/>
              </a:rPr>
              <a:t> / </a:t>
            </a:r>
            <a:r>
              <a:rPr b="1" lang="fr-FR" sz="300" spc="-1" strike="noStrike">
                <a:solidFill>
                  <a:srgbClr val="000000"/>
                </a:solidFill>
                <a:latin typeface="Arial"/>
                <a:ea typeface="Arial"/>
              </a:rPr>
              <a:t>Définitions générales  / Valeurs associées</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Pouvoir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-3 Différenciation dans leur statut social.</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-4 Prestige.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-5 Influence, contrôle ou domination des gens et des ressources.</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-6 Pouvoir social</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-7 Autorité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-8 Richesse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-9 Préservation d</a:t>
            </a:r>
            <a:r>
              <a:rPr b="0" lang="ja-JP" sz="300" spc="-1" strike="noStrike">
                <a:solidFill>
                  <a:srgbClr val="000000"/>
                </a:solidFill>
                <a:latin typeface="Arial"/>
                <a:ea typeface="Arial"/>
              </a:rPr>
              <a:t>’</a:t>
            </a:r>
            <a:r>
              <a:rPr b="0" lang="fr-FR" sz="300" spc="-1" strike="noStrike">
                <a:solidFill>
                  <a:srgbClr val="000000"/>
                </a:solidFill>
                <a:latin typeface="Arial"/>
                <a:ea typeface="Arial"/>
              </a:rPr>
              <a:t>une image publique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-10 Reconnaissance sociale</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Accomplissement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-3 Le succès personnel par la démonstration d</a:t>
            </a:r>
            <a:r>
              <a:rPr b="0" lang="ja-JP" sz="300" spc="-1" strike="noStrike">
                <a:solidFill>
                  <a:srgbClr val="000000"/>
                </a:solidFill>
                <a:latin typeface="Arial"/>
                <a:ea typeface="Arial"/>
              </a:rPr>
              <a:t>’</a:t>
            </a:r>
            <a:r>
              <a:rPr b="0" lang="fr-FR" sz="300" spc="-1" strike="noStrike">
                <a:solidFill>
                  <a:srgbClr val="000000"/>
                </a:solidFill>
                <a:latin typeface="Arial"/>
                <a:ea typeface="Arial"/>
              </a:rPr>
              <a:t>un développement et d</a:t>
            </a:r>
            <a:r>
              <a:rPr b="0" lang="ja-JP" sz="300" spc="-1" strike="noStrike">
                <a:solidFill>
                  <a:srgbClr val="000000"/>
                </a:solidFill>
                <a:latin typeface="Arial"/>
                <a:ea typeface="Arial"/>
              </a:rPr>
              <a:t>’</a:t>
            </a:r>
            <a:r>
              <a:rPr b="0" lang="fr-FR" sz="300" spc="-1" strike="noStrike">
                <a:solidFill>
                  <a:srgbClr val="000000"/>
                </a:solidFill>
                <a:latin typeface="Arial"/>
                <a:ea typeface="Arial"/>
              </a:rPr>
              <a:t>une utilisation des compétences selon les standards sociaux.</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-4 Base pour la reconnaissance sociale et l</a:t>
            </a:r>
            <a:r>
              <a:rPr b="0" lang="ja-JP" sz="300" spc="-1" strike="noStrike">
                <a:solidFill>
                  <a:srgbClr val="000000"/>
                </a:solidFill>
                <a:latin typeface="Arial"/>
                <a:ea typeface="Arial"/>
              </a:rPr>
              <a:t>’</a:t>
            </a:r>
            <a:r>
              <a:rPr b="0" lang="fr-FR" sz="300" spc="-1" strike="noStrike">
                <a:solidFill>
                  <a:srgbClr val="000000"/>
                </a:solidFill>
                <a:latin typeface="Arial"/>
                <a:ea typeface="Arial"/>
              </a:rPr>
              <a:t>admiration.</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-11 Réussite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-12 Ambition</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-13 Capacité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-14 Influence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Hédonisme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-3 Plaisir et gratification sensuelle qui peuvent résulter de la satisfaction de différents besoins physiques d</a:t>
            </a:r>
            <a:r>
              <a:rPr b="0" lang="ja-JP" sz="300" spc="-1" strike="noStrike">
                <a:solidFill>
                  <a:srgbClr val="000000"/>
                </a:solidFill>
                <a:latin typeface="Arial"/>
                <a:ea typeface="Arial"/>
              </a:rPr>
              <a:t>’</a:t>
            </a:r>
            <a:r>
              <a:rPr b="0" lang="fr-FR" sz="300" spc="-1" strike="noStrike">
                <a:solidFill>
                  <a:srgbClr val="000000"/>
                </a:solidFill>
                <a:latin typeface="Arial"/>
                <a:ea typeface="Arial"/>
              </a:rPr>
              <a:t>un individu.</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-15 Plaisir</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-16 Appréciation de la vie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-17 Vie confortable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-18 Bonheur</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Stimulation</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-4 Vie remplie d</a:t>
            </a:r>
            <a:r>
              <a:rPr b="0" lang="ja-JP" sz="300" spc="-1" strike="noStrike">
                <a:solidFill>
                  <a:srgbClr val="000000"/>
                </a:solidFill>
                <a:latin typeface="Arial"/>
                <a:ea typeface="Arial"/>
              </a:rPr>
              <a:t>’</a:t>
            </a:r>
            <a:r>
              <a:rPr b="0" lang="fr-FR" sz="300" spc="-1" strike="noStrike">
                <a:solidFill>
                  <a:srgbClr val="000000"/>
                </a:solidFill>
                <a:latin typeface="Arial"/>
                <a:ea typeface="Arial"/>
              </a:rPr>
              <a:t>excitation, de nouveauté et de défis.</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 Volonté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-2 Bravoure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-3 Vie faite de moments variés</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-4 Vie excitante</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Maîtrise de sa destinée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-5 Indépendance de pensée et d</a:t>
            </a:r>
            <a:r>
              <a:rPr b="0" lang="ja-JP" sz="300" spc="-1" strike="noStrike">
                <a:solidFill>
                  <a:srgbClr val="000000"/>
                </a:solidFill>
                <a:latin typeface="Arial"/>
                <a:ea typeface="Arial"/>
              </a:rPr>
              <a:t>’</a:t>
            </a:r>
            <a:r>
              <a:rPr b="0" lang="fr-FR" sz="300" spc="-1" strike="noStrike">
                <a:solidFill>
                  <a:srgbClr val="000000"/>
                </a:solidFill>
                <a:latin typeface="Arial"/>
                <a:ea typeface="Arial"/>
              </a:rPr>
              <a:t>action, création, exploration.</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-6 Découle du besoin ou du désir qu</a:t>
            </a:r>
            <a:r>
              <a:rPr b="0" lang="ja-JP" sz="300" spc="-1" strike="noStrike">
                <a:solidFill>
                  <a:srgbClr val="000000"/>
                </a:solidFill>
                <a:latin typeface="Arial"/>
                <a:ea typeface="Arial"/>
              </a:rPr>
              <a:t>’</a:t>
            </a:r>
            <a:r>
              <a:rPr b="0" lang="fr-FR" sz="300" spc="-1" strike="noStrike">
                <a:solidFill>
                  <a:srgbClr val="000000"/>
                </a:solidFill>
                <a:latin typeface="Arial"/>
                <a:ea typeface="Arial"/>
              </a:rPr>
              <a:t>ont les individus d</a:t>
            </a:r>
            <a:r>
              <a:rPr b="0" lang="ja-JP" sz="300" spc="-1" strike="noStrike">
                <a:solidFill>
                  <a:srgbClr val="000000"/>
                </a:solidFill>
                <a:latin typeface="Arial"/>
                <a:ea typeface="Arial"/>
              </a:rPr>
              <a:t>’</a:t>
            </a:r>
            <a:r>
              <a:rPr b="0" lang="fr-FR" sz="300" spc="-1" strike="noStrike">
                <a:solidFill>
                  <a:srgbClr val="000000"/>
                </a:solidFill>
                <a:latin typeface="Arial"/>
                <a:ea typeface="Arial"/>
              </a:rPr>
              <a:t>explorer et de comprendre la réalité en sentant qu</a:t>
            </a:r>
            <a:r>
              <a:rPr b="0" lang="ja-JP" sz="300" spc="-1" strike="noStrike">
                <a:solidFill>
                  <a:srgbClr val="000000"/>
                </a:solidFill>
                <a:latin typeface="Arial"/>
                <a:ea typeface="Arial"/>
              </a:rPr>
              <a:t>’</a:t>
            </a:r>
            <a:r>
              <a:rPr b="0" lang="fr-FR" sz="300" spc="-1" strike="noStrike">
                <a:solidFill>
                  <a:srgbClr val="000000"/>
                </a:solidFill>
                <a:latin typeface="Arial"/>
                <a:ea typeface="Arial"/>
              </a:rPr>
              <a:t>ils ont le contrôle des événements qui s</a:t>
            </a:r>
            <a:r>
              <a:rPr b="0" lang="ja-JP" sz="300" spc="-1" strike="noStrike">
                <a:solidFill>
                  <a:srgbClr val="000000"/>
                </a:solidFill>
                <a:latin typeface="Arial"/>
                <a:ea typeface="Arial"/>
              </a:rPr>
              <a:t>’</a:t>
            </a:r>
            <a:r>
              <a:rPr b="0" lang="fr-FR" sz="300" spc="-1" strike="noStrike">
                <a:solidFill>
                  <a:srgbClr val="000000"/>
                </a:solidFill>
                <a:latin typeface="Arial"/>
                <a:ea typeface="Arial"/>
              </a:rPr>
              <a:t>y produisent.</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-19 Créativité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-20 Liberté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-21 Indépendance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-22 Curiosité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-23 Choix de ses propres buts</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-24 Respect de soi</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Universalisme </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-7 Compréhension, appréciation, tolérance et protection de tous les êtres humains et de la nature.</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-25 Ouverture d</a:t>
            </a:r>
            <a:r>
              <a:rPr b="0" lang="ja-JP" sz="300" spc="-1" strike="noStrike">
                <a:solidFill>
                  <a:srgbClr val="000000"/>
                </a:solidFill>
                <a:latin typeface="Arial"/>
                <a:ea typeface="Arial"/>
              </a:rPr>
              <a:t>’</a:t>
            </a:r>
            <a:r>
              <a:rPr b="0" lang="fr-FR" sz="300" spc="-1" strike="noStrike">
                <a:solidFill>
                  <a:srgbClr val="000000"/>
                </a:solidFill>
                <a:latin typeface="Arial"/>
                <a:ea typeface="Arial"/>
              </a:rPr>
              <a:t>esprit</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-26 Sagesse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-27 Justice sociale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-28 Égalité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-29 Paix dans le monde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-30 Monde de beauté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-31 Unité avec la nature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-32 Protection de l</a:t>
            </a:r>
            <a:r>
              <a:rPr b="0" lang="ja-JP" sz="300" spc="-1" strike="noStrike">
                <a:solidFill>
                  <a:srgbClr val="000000"/>
                </a:solidFill>
                <a:latin typeface="Arial"/>
                <a:ea typeface="Arial"/>
              </a:rPr>
              <a:t>’</a:t>
            </a:r>
            <a:r>
              <a:rPr b="0" lang="fr-FR" sz="300" spc="-1" strike="noStrike">
                <a:solidFill>
                  <a:srgbClr val="000000"/>
                </a:solidFill>
                <a:latin typeface="Arial"/>
                <a:ea typeface="Arial"/>
              </a:rPr>
              <a:t>environnement</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Bienveillance </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-8 Préservation et amélioration du bien-être des gens avec qui un individu est fréquemment en contact.</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-33 Altruisme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-34 Honnêteté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-35 Loyauté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-36 Responsabilité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- 37 Véritables amitiés</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-38 Amour mature</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Tradition</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-9 Respect, dévouement et acceptation des coutumes et idées que la culture traditionnelle ou la religion propose pour la « formation du soi ».</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Humilité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Dévotion</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Respect de la tradition</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Modération</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Acceptation de notre vie telle qu</a:t>
            </a:r>
            <a:r>
              <a:rPr b="0" lang="ja-JP" sz="300" spc="-1" strike="noStrike">
                <a:solidFill>
                  <a:srgbClr val="000000"/>
                </a:solidFill>
                <a:latin typeface="Arial"/>
                <a:ea typeface="Arial"/>
              </a:rPr>
              <a:t>’</a:t>
            </a:r>
            <a:r>
              <a:rPr b="0" lang="fr-FR" sz="300" spc="-1" strike="noStrike">
                <a:solidFill>
                  <a:srgbClr val="000000"/>
                </a:solidFill>
                <a:latin typeface="Arial"/>
                <a:ea typeface="Arial"/>
              </a:rPr>
              <a:t>elle est</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Conformité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-10 Réduction des actions, des inclinations et des envies susceptibles de fâcher, de blesser ou de violer les attentes et les normes sociales.</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-11 Les interactions sociales et la vie de groupe nécessitent que l</a:t>
            </a:r>
            <a:r>
              <a:rPr b="0" lang="ja-JP" sz="300" spc="-1" strike="noStrike">
                <a:solidFill>
                  <a:srgbClr val="000000"/>
                </a:solidFill>
                <a:latin typeface="Arial"/>
                <a:ea typeface="Arial"/>
              </a:rPr>
              <a:t>’</a:t>
            </a:r>
            <a:r>
              <a:rPr b="0" lang="fr-FR" sz="300" spc="-1" strike="noStrike">
                <a:solidFill>
                  <a:srgbClr val="000000"/>
                </a:solidFill>
                <a:latin typeface="Arial"/>
                <a:ea typeface="Arial"/>
              </a:rPr>
              <a:t>individu restreigne ses comportements et habitudes qui pourraient nuire aux intérêts d</a:t>
            </a:r>
            <a:r>
              <a:rPr b="0" lang="ja-JP" sz="300" spc="-1" strike="noStrike">
                <a:solidFill>
                  <a:srgbClr val="000000"/>
                </a:solidFill>
                <a:latin typeface="Arial"/>
                <a:ea typeface="Arial"/>
              </a:rPr>
              <a:t>’</a:t>
            </a:r>
            <a:r>
              <a:rPr b="0" lang="fr-FR" sz="300" spc="-1" strike="noStrike">
                <a:solidFill>
                  <a:srgbClr val="000000"/>
                </a:solidFill>
                <a:latin typeface="Arial"/>
                <a:ea typeface="Arial"/>
              </a:rPr>
              <a:t>autrui.</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-12 Les « demandes » faites à l</a:t>
            </a:r>
            <a:r>
              <a:rPr b="0" lang="ja-JP" sz="300" spc="-1" strike="noStrike">
                <a:solidFill>
                  <a:srgbClr val="000000"/>
                </a:solidFill>
                <a:latin typeface="Arial"/>
                <a:ea typeface="Arial"/>
              </a:rPr>
              <a:t>’</a:t>
            </a:r>
            <a:r>
              <a:rPr b="0" lang="fr-FR" sz="300" spc="-1" strike="noStrike">
                <a:solidFill>
                  <a:srgbClr val="000000"/>
                </a:solidFill>
                <a:latin typeface="Arial"/>
                <a:ea typeface="Arial"/>
              </a:rPr>
              <a:t>individu découlent d</a:t>
            </a:r>
            <a:r>
              <a:rPr b="0" lang="ja-JP" sz="300" spc="-1" strike="noStrike">
                <a:solidFill>
                  <a:srgbClr val="000000"/>
                </a:solidFill>
                <a:latin typeface="Arial"/>
                <a:ea typeface="Arial"/>
              </a:rPr>
              <a:t>’</a:t>
            </a:r>
            <a:r>
              <a:rPr b="0" lang="fr-FR" sz="300" spc="-1" strike="noStrike">
                <a:solidFill>
                  <a:srgbClr val="000000"/>
                </a:solidFill>
                <a:latin typeface="Arial"/>
                <a:ea typeface="Arial"/>
              </a:rPr>
              <a:t>un système moral que chaque société se « donne ».</a:t>
            </a:r>
            <a:endParaRPr b="0" lang="fr-FR" sz="300" spc="-1" strike="noStrike">
              <a:solidFill>
                <a:srgbClr val="000000"/>
              </a:solidFill>
              <a:latin typeface="Times New Roman"/>
            </a:endParaRPr>
          </a:p>
          <a:p>
            <a:pPr algn="just">
              <a:lnSpc>
                <a:spcPct val="100000"/>
              </a:lnSpc>
              <a:spcBef>
                <a:spcPts val="111"/>
              </a:spcBef>
            </a:pP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Politesse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Obédience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-5 Discipline personnelle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-6 Honneur des parents et des personnes âgées</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Sécurité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Répond d</a:t>
            </a:r>
            <a:r>
              <a:rPr b="0" lang="ja-JP" sz="300" spc="-1" strike="noStrike">
                <a:solidFill>
                  <a:srgbClr val="000000"/>
                </a:solidFill>
                <a:latin typeface="Arial"/>
                <a:ea typeface="Arial"/>
              </a:rPr>
              <a:t>’</a:t>
            </a:r>
            <a:r>
              <a:rPr b="0" lang="fr-FR" sz="300" spc="-1" strike="noStrike">
                <a:solidFill>
                  <a:srgbClr val="000000"/>
                </a:solidFill>
                <a:latin typeface="Arial"/>
                <a:ea typeface="Arial"/>
              </a:rPr>
              <a:t>abord du besoin physique de survivre, d</a:t>
            </a:r>
            <a:r>
              <a:rPr b="0" lang="ja-JP" sz="300" spc="-1" strike="noStrike">
                <a:solidFill>
                  <a:srgbClr val="000000"/>
                </a:solidFill>
                <a:latin typeface="Arial"/>
                <a:ea typeface="Arial"/>
              </a:rPr>
              <a:t>’</a:t>
            </a:r>
            <a:r>
              <a:rPr b="0" lang="fr-FR" sz="300" spc="-1" strike="noStrike">
                <a:solidFill>
                  <a:srgbClr val="000000"/>
                </a:solidFill>
                <a:latin typeface="Arial"/>
                <a:ea typeface="Arial"/>
              </a:rPr>
              <a:t>éviter les menaces et de protéger son intégrité.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Se caractérise par un désir de sécurité, d</a:t>
            </a:r>
            <a:r>
              <a:rPr b="0" lang="ja-JP" sz="300" spc="-1" strike="noStrike">
                <a:solidFill>
                  <a:srgbClr val="000000"/>
                </a:solidFill>
                <a:latin typeface="Arial"/>
                <a:ea typeface="Arial"/>
              </a:rPr>
              <a:t>’</a:t>
            </a:r>
            <a:r>
              <a:rPr b="0" lang="fr-FR" sz="300" spc="-1" strike="noStrike">
                <a:solidFill>
                  <a:srgbClr val="000000"/>
                </a:solidFill>
                <a:latin typeface="Arial"/>
                <a:ea typeface="Arial"/>
              </a:rPr>
              <a:t>harmonie et de stabilité pour chaque individu, la société et les relations interpersonnelles.</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 </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-7 Sécurité familiale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-8 Sécurité nationale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-9 Ordre sociale</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-10 Propreté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-11 Réciprocité de faveurs</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-12 Santé</a:t>
            </a:r>
            <a:endParaRPr b="0" lang="fr-FR" sz="300" spc="-1" strike="noStrike">
              <a:solidFill>
                <a:srgbClr val="000000"/>
              </a:solidFill>
              <a:latin typeface="Times New Roman"/>
            </a:endParaRPr>
          </a:p>
          <a:p>
            <a:pPr algn="just">
              <a:lnSpc>
                <a:spcPct val="100000"/>
              </a:lnSpc>
              <a:spcBef>
                <a:spcPts val="111"/>
              </a:spcBef>
            </a:pPr>
            <a:r>
              <a:rPr b="0" lang="fr-FR" sz="300" spc="-1" strike="noStrike">
                <a:solidFill>
                  <a:srgbClr val="000000"/>
                </a:solidFill>
                <a:latin typeface="Arial"/>
                <a:ea typeface="Arial"/>
              </a:rPr>
              <a:t>-13 Sentiment d</a:t>
            </a:r>
            <a:r>
              <a:rPr b="0" lang="ja-JP" sz="300" spc="-1" strike="noStrike">
                <a:solidFill>
                  <a:srgbClr val="000000"/>
                </a:solidFill>
                <a:latin typeface="Arial"/>
                <a:ea typeface="Arial"/>
              </a:rPr>
              <a:t>’</a:t>
            </a:r>
            <a:r>
              <a:rPr b="0" lang="fr-FR" sz="300" spc="-1" strike="noStrike">
                <a:solidFill>
                  <a:srgbClr val="000000"/>
                </a:solidFill>
                <a:latin typeface="Arial"/>
                <a:ea typeface="Arial"/>
              </a:rPr>
              <a:t>appartenance</a:t>
            </a:r>
            <a:endParaRPr b="0" lang="fr-FR" sz="300" spc="-1" strike="noStrike">
              <a:solidFill>
                <a:srgbClr val="000000"/>
              </a:solidFill>
              <a:latin typeface="Times New Roman"/>
            </a:endParaRPr>
          </a:p>
        </p:txBody>
      </p:sp>
      <p:sp>
        <p:nvSpPr>
          <p:cNvPr id="334" name="CustomShape 2"/>
          <p:cNvSpPr/>
          <p:nvPr/>
        </p:nvSpPr>
        <p:spPr>
          <a:xfrm>
            <a:off x="388476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3873599C-FCB1-4D6C-A39E-15C21AB3D1F2}" type="slidenum">
              <a:rPr b="0" lang="fr-FR" sz="1200" spc="-1" strike="noStrike">
                <a:solidFill>
                  <a:srgbClr val="000000"/>
                </a:solidFill>
                <a:latin typeface="Calibri"/>
              </a:rPr>
              <a:t>&lt;numéro&gt;</a:t>
            </a:fld>
            <a:endParaRPr b="0" lang="fr-FR" sz="1200" spc="-1" strike="noStrike">
              <a:solidFill>
                <a:srgbClr val="000000"/>
              </a:solidFill>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5" name="PlaceHolder 1"/>
          <p:cNvSpPr>
            <a:spLocks noGrp="1"/>
          </p:cNvSpPr>
          <p:nvPr>
            <p:ph type="body"/>
          </p:nvPr>
        </p:nvSpPr>
        <p:spPr>
          <a:xfrm>
            <a:off x="685800" y="4343400"/>
            <a:ext cx="5486400" cy="4114800"/>
          </a:xfrm>
          <a:prstGeom prst="rect">
            <a:avLst/>
          </a:prstGeom>
        </p:spPr>
        <p:txBody>
          <a:bodyPr lIns="0" rIns="0" tIns="0" bIns="0" anchor="ctr"/>
          <a:p>
            <a:endParaRPr b="0" lang="fr-FR" sz="1200" spc="-1" strike="noStrike">
              <a:solidFill>
                <a:srgbClr val="000000"/>
              </a:solidFill>
              <a:latin typeface="Times New Roman"/>
            </a:endParaRPr>
          </a:p>
        </p:txBody>
      </p:sp>
      <p:sp>
        <p:nvSpPr>
          <p:cNvPr id="336" name="CustomShape 2"/>
          <p:cNvSpPr/>
          <p:nvPr/>
        </p:nvSpPr>
        <p:spPr>
          <a:xfrm>
            <a:off x="388476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F05C27E1-D041-404F-BCAF-174E1AA4D977}" type="slidenum">
              <a:rPr b="0" lang="fr-FR" sz="1200" spc="-1" strike="noStrike">
                <a:solidFill>
                  <a:srgbClr val="000000"/>
                </a:solidFill>
                <a:latin typeface="Calibri"/>
              </a:rPr>
              <a:t>&lt;numéro&gt;</a:t>
            </a:fld>
            <a:endParaRPr b="0" lang="fr-FR" sz="1200" spc="-1" strike="noStrike">
              <a:solidFill>
                <a:srgbClr val="000000"/>
              </a:solidFill>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7" name="PlaceHolder 1"/>
          <p:cNvSpPr>
            <a:spLocks noGrp="1"/>
          </p:cNvSpPr>
          <p:nvPr>
            <p:ph type="body"/>
          </p:nvPr>
        </p:nvSpPr>
        <p:spPr>
          <a:xfrm>
            <a:off x="685800" y="4343400"/>
            <a:ext cx="5486400" cy="4114800"/>
          </a:xfrm>
          <a:prstGeom prst="rect">
            <a:avLst/>
          </a:prstGeom>
        </p:spPr>
        <p:txBody>
          <a:bodyPr/>
          <a:p>
            <a:pPr>
              <a:lnSpc>
                <a:spcPct val="100000"/>
              </a:lnSpc>
              <a:spcBef>
                <a:spcPts val="448"/>
              </a:spcBef>
            </a:pPr>
            <a:r>
              <a:rPr b="0" lang="fr-FR" sz="1200" spc="-1" strike="noStrike">
                <a:solidFill>
                  <a:srgbClr val="000000"/>
                </a:solidFill>
                <a:latin typeface="Calibri"/>
                <a:ea typeface="ＭＳ Ｐゴシック"/>
              </a:rPr>
              <a:t>Valeurs républicaines = liberté / égalité / fraternité</a:t>
            </a:r>
            <a:endParaRPr b="0" lang="fr-FR" sz="1200" spc="-1" strike="noStrike">
              <a:solidFill>
                <a:srgbClr val="000000"/>
              </a:solidFill>
              <a:latin typeface="Times New Roman"/>
            </a:endParaRPr>
          </a:p>
          <a:p>
            <a:pPr>
              <a:lnSpc>
                <a:spcPct val="100000"/>
              </a:lnSpc>
              <a:spcBef>
                <a:spcPts val="448"/>
              </a:spcBef>
            </a:pPr>
            <a:r>
              <a:rPr b="0" lang="fr-FR" sz="1200" spc="-1" strike="noStrike">
                <a:solidFill>
                  <a:srgbClr val="000000"/>
                </a:solidFill>
                <a:latin typeface="Calibri"/>
                <a:ea typeface="ＭＳ Ｐゴシック"/>
              </a:rPr>
              <a:t>Valeurs résultantes de l</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évolution de notre société = développement durable / solidarité / lutte contre les discriminations</a:t>
            </a:r>
            <a:endParaRPr b="0" lang="fr-FR" sz="1200" spc="-1" strike="noStrike">
              <a:solidFill>
                <a:srgbClr val="000000"/>
              </a:solidFill>
              <a:latin typeface="Times New Roman"/>
            </a:endParaRPr>
          </a:p>
        </p:txBody>
      </p:sp>
      <p:sp>
        <p:nvSpPr>
          <p:cNvPr id="338" name="CustomShape 2"/>
          <p:cNvSpPr/>
          <p:nvPr/>
        </p:nvSpPr>
        <p:spPr>
          <a:xfrm>
            <a:off x="388476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062F4458-6536-439D-B264-0410D4BBA0D4}" type="slidenum">
              <a:rPr b="0" lang="fr-FR" sz="1200" spc="-1" strike="noStrike">
                <a:solidFill>
                  <a:srgbClr val="000000"/>
                </a:solidFill>
                <a:latin typeface="Calibri"/>
              </a:rPr>
              <a:t>&lt;numéro&gt;</a:t>
            </a:fld>
            <a:endParaRPr b="0" lang="fr-FR" sz="1200" spc="-1" strike="noStrike">
              <a:solidFill>
                <a:srgbClr val="000000"/>
              </a:solidFill>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9" name="PlaceHolder 1"/>
          <p:cNvSpPr>
            <a:spLocks noGrp="1"/>
          </p:cNvSpPr>
          <p:nvPr>
            <p:ph type="body"/>
          </p:nvPr>
        </p:nvSpPr>
        <p:spPr>
          <a:xfrm>
            <a:off x="685800" y="4343400"/>
            <a:ext cx="5486400" cy="4114800"/>
          </a:xfrm>
          <a:prstGeom prst="rect">
            <a:avLst/>
          </a:prstGeom>
        </p:spPr>
        <p:txBody>
          <a:bodyPr/>
          <a:p>
            <a:pPr algn="just">
              <a:lnSpc>
                <a:spcPct val="100000"/>
              </a:lnSpc>
              <a:spcBef>
                <a:spcPts val="448"/>
              </a:spcBef>
              <a:buClr>
                <a:srgbClr val="000000"/>
              </a:buClr>
              <a:buFont typeface="Arial"/>
              <a:buChar char="-"/>
            </a:pPr>
            <a:r>
              <a:rPr b="0" lang="fr-FR" sz="1200" spc="-1" strike="noStrike">
                <a:solidFill>
                  <a:srgbClr val="000000"/>
                </a:solidFill>
                <a:latin typeface="Arial"/>
                <a:ea typeface="Arial"/>
              </a:rPr>
              <a:t> </a:t>
            </a:r>
            <a:r>
              <a:rPr b="0" lang="fr-FR" sz="1200" spc="-1" strike="noStrike">
                <a:solidFill>
                  <a:srgbClr val="000000"/>
                </a:solidFill>
                <a:latin typeface="Arial"/>
                <a:ea typeface="Arial"/>
              </a:rPr>
              <a:t>l</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association ne défend pas des intérêts particuliers et ne se borne pas à défendre les intérêts de ses membres. Elle ne doit pas agir pour un cercle restreint de personnes.</a:t>
            </a:r>
            <a:endParaRPr b="0" lang="fr-FR" sz="1200" spc="-1" strike="noStrike">
              <a:solidFill>
                <a:srgbClr val="000000"/>
              </a:solidFill>
              <a:latin typeface="Times New Roman"/>
            </a:endParaRPr>
          </a:p>
          <a:p>
            <a:pPr algn="just">
              <a:lnSpc>
                <a:spcPct val="100000"/>
              </a:lnSpc>
              <a:spcBef>
                <a:spcPts val="448"/>
              </a:spcBef>
            </a:pPr>
            <a:endParaRPr b="0" lang="fr-FR" sz="1200" spc="-1" strike="noStrike">
              <a:solidFill>
                <a:srgbClr val="000000"/>
              </a:solidFill>
              <a:latin typeface="Times New Roman"/>
            </a:endParaRPr>
          </a:p>
          <a:p>
            <a:pPr algn="just">
              <a:lnSpc>
                <a:spcPct val="100000"/>
              </a:lnSpc>
              <a:spcBef>
                <a:spcPts val="448"/>
              </a:spcBef>
              <a:buClr>
                <a:srgbClr val="000000"/>
              </a:buClr>
              <a:buFont typeface="Arial"/>
              <a:buChar char="-"/>
            </a:pPr>
            <a:r>
              <a:rPr b="0" lang="fr-FR" sz="1200" spc="-1" strike="noStrike">
                <a:solidFill>
                  <a:srgbClr val="000000"/>
                </a:solidFill>
                <a:latin typeface="Arial"/>
                <a:ea typeface="Arial"/>
              </a:rPr>
              <a:t> </a:t>
            </a:r>
            <a:r>
              <a:rPr b="0" lang="fr-FR" sz="1200" spc="-1" strike="noStrike">
                <a:solidFill>
                  <a:srgbClr val="000000"/>
                </a:solidFill>
                <a:latin typeface="Arial"/>
                <a:ea typeface="Arial"/>
              </a:rPr>
              <a:t>elle doit être ouverte à tous et toutes sans discrimination et présenter des garanties suffisantes au regard du respect des libertés individuelles.</a:t>
            </a:r>
            <a:endParaRPr b="0" lang="fr-FR" sz="1200" spc="-1" strike="noStrike">
              <a:solidFill>
                <a:srgbClr val="000000"/>
              </a:solidFill>
              <a:latin typeface="Times New Roman"/>
            </a:endParaRPr>
          </a:p>
          <a:p>
            <a:pPr algn="just">
              <a:lnSpc>
                <a:spcPct val="100000"/>
              </a:lnSpc>
              <a:spcBef>
                <a:spcPts val="448"/>
              </a:spcBef>
            </a:pPr>
            <a:endParaRPr b="0" lang="fr-FR" sz="1200" spc="-1" strike="noStrike">
              <a:solidFill>
                <a:srgbClr val="000000"/>
              </a:solidFill>
              <a:latin typeface="Times New Roman"/>
            </a:endParaRPr>
          </a:p>
          <a:p>
            <a:pPr algn="just">
              <a:lnSpc>
                <a:spcPct val="100000"/>
              </a:lnSpc>
              <a:spcBef>
                <a:spcPts val="448"/>
              </a:spcBef>
              <a:buClr>
                <a:srgbClr val="000000"/>
              </a:buClr>
              <a:buFont typeface="Arial"/>
              <a:buChar char="-"/>
            </a:pPr>
            <a:r>
              <a:rPr b="0" lang="fr-FR" sz="1200" spc="-1" strike="noStrike">
                <a:solidFill>
                  <a:srgbClr val="000000"/>
                </a:solidFill>
                <a:latin typeface="Arial"/>
                <a:ea typeface="Arial"/>
              </a:rPr>
              <a:t> </a:t>
            </a:r>
            <a:r>
              <a:rPr b="0" lang="fr-FR" sz="1200" spc="-1" strike="noStrike">
                <a:solidFill>
                  <a:srgbClr val="000000"/>
                </a:solidFill>
                <a:latin typeface="Arial"/>
                <a:ea typeface="Arial"/>
              </a:rPr>
              <a:t>elle doit poursuivre une activité non lucrative, avoir une gestion désintéressée. Elle doit être gérée et dirigée à titre bénévole. Elle ne doit procurer aucun avantage exorbitant à ses membres.</a:t>
            </a:r>
            <a:endParaRPr b="0" lang="fr-FR" sz="1200" spc="-1" strike="noStrike">
              <a:solidFill>
                <a:srgbClr val="000000"/>
              </a:solidFill>
              <a:latin typeface="Times New Roman"/>
            </a:endParaRPr>
          </a:p>
          <a:p>
            <a:pPr algn="just">
              <a:lnSpc>
                <a:spcPct val="100000"/>
              </a:lnSpc>
              <a:spcBef>
                <a:spcPts val="448"/>
              </a:spcBef>
            </a:pPr>
            <a:endParaRPr b="0" lang="fr-FR" sz="1200" spc="-1" strike="noStrike">
              <a:solidFill>
                <a:srgbClr val="000000"/>
              </a:solidFill>
              <a:latin typeface="Times New Roman"/>
            </a:endParaRPr>
          </a:p>
          <a:p>
            <a:pPr algn="just">
              <a:lnSpc>
                <a:spcPct val="100000"/>
              </a:lnSpc>
              <a:spcBef>
                <a:spcPts val="448"/>
              </a:spcBef>
              <a:buClr>
                <a:srgbClr val="000000"/>
              </a:buClr>
              <a:buFont typeface="Arial"/>
              <a:buChar char="-"/>
            </a:pPr>
            <a:r>
              <a:rPr b="0" lang="fr-FR" sz="1200" spc="-1" strike="noStrike">
                <a:solidFill>
                  <a:srgbClr val="000000"/>
                </a:solidFill>
                <a:latin typeface="Arial"/>
                <a:ea typeface="Arial"/>
              </a:rPr>
              <a:t> </a:t>
            </a:r>
            <a:r>
              <a:rPr b="0" lang="fr-FR" sz="1200" spc="-1" strike="noStrike">
                <a:solidFill>
                  <a:srgbClr val="000000"/>
                </a:solidFill>
                <a:latin typeface="Arial"/>
                <a:ea typeface="Arial"/>
              </a:rPr>
              <a:t>elle doit faire preuve de sa capacité à travailler en réseau avec 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autres partenaires, notamment associatifs.</a:t>
            </a:r>
            <a:endParaRPr b="0" lang="fr-FR" sz="1200" spc="-1" strike="noStrike">
              <a:solidFill>
                <a:srgbClr val="000000"/>
              </a:solidFill>
              <a:latin typeface="Times New Roman"/>
            </a:endParaRPr>
          </a:p>
          <a:p>
            <a:pPr algn="just">
              <a:lnSpc>
                <a:spcPct val="100000"/>
              </a:lnSpc>
              <a:spcBef>
                <a:spcPts val="448"/>
              </a:spcBef>
            </a:pPr>
            <a:endParaRPr b="0" lang="fr-FR" sz="1200" spc="-1" strike="noStrike">
              <a:solidFill>
                <a:srgbClr val="000000"/>
              </a:solidFill>
              <a:latin typeface="Times New Roman"/>
            </a:endParaRPr>
          </a:p>
        </p:txBody>
      </p:sp>
      <p:sp>
        <p:nvSpPr>
          <p:cNvPr id="340" name="CustomShape 2"/>
          <p:cNvSpPr/>
          <p:nvPr/>
        </p:nvSpPr>
        <p:spPr>
          <a:xfrm>
            <a:off x="388476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6F25F42E-75A8-4AEB-BED5-848089E32C23}" type="slidenum">
              <a:rPr b="0" lang="fr-FR" sz="1200" spc="-1" strike="noStrike">
                <a:solidFill>
                  <a:srgbClr val="000000"/>
                </a:solidFill>
                <a:latin typeface="Calibri"/>
              </a:rPr>
              <a:t>&lt;numéro&gt;</a:t>
            </a:fld>
            <a:endParaRPr b="0" lang="fr-FR" sz="1200" spc="-1" strike="noStrike">
              <a:solidFill>
                <a:srgbClr val="000000"/>
              </a:solidFill>
              <a:latin typeface="Arial"/>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1" name="PlaceHolder 1"/>
          <p:cNvSpPr>
            <a:spLocks noGrp="1"/>
          </p:cNvSpPr>
          <p:nvPr>
            <p:ph type="body"/>
          </p:nvPr>
        </p:nvSpPr>
        <p:spPr>
          <a:xfrm>
            <a:off x="685800" y="4343400"/>
            <a:ext cx="5486400" cy="4114800"/>
          </a:xfrm>
          <a:prstGeom prst="rect">
            <a:avLst/>
          </a:prstGeom>
        </p:spPr>
        <p:txBody>
          <a:bodyPr lIns="0" rIns="0" tIns="0" bIns="0" anchor="ctr"/>
          <a:p>
            <a:endParaRPr b="0" lang="fr-FR" sz="1200" spc="-1" strike="noStrike">
              <a:solidFill>
                <a:srgbClr val="000000"/>
              </a:solidFill>
              <a:latin typeface="Times New Roman"/>
            </a:endParaRPr>
          </a:p>
        </p:txBody>
      </p:sp>
      <p:sp>
        <p:nvSpPr>
          <p:cNvPr id="342" name="CustomShape 2"/>
          <p:cNvSpPr/>
          <p:nvPr/>
        </p:nvSpPr>
        <p:spPr>
          <a:xfrm>
            <a:off x="388476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F77D1872-2B32-4C84-9874-2FB4C067C2AD}" type="slidenum">
              <a:rPr b="0" lang="fr-FR" sz="1200" spc="-1" strike="noStrike">
                <a:solidFill>
                  <a:srgbClr val="000000"/>
                </a:solidFill>
                <a:latin typeface="Calibri"/>
              </a:rPr>
              <a:t>&lt;numéro&gt;</a:t>
            </a:fld>
            <a:endParaRPr b="0" lang="fr-FR" sz="1200" spc="-1" strike="noStrike">
              <a:solidFill>
                <a:srgbClr val="000000"/>
              </a:solidFill>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3" name="PlaceHolder 1"/>
          <p:cNvSpPr>
            <a:spLocks noGrp="1"/>
          </p:cNvSpPr>
          <p:nvPr>
            <p:ph type="body"/>
          </p:nvPr>
        </p:nvSpPr>
        <p:spPr>
          <a:xfrm>
            <a:off x="685800" y="4343400"/>
            <a:ext cx="5486400" cy="4114800"/>
          </a:xfrm>
          <a:prstGeom prst="rect">
            <a:avLst/>
          </a:prstGeom>
        </p:spPr>
        <p:txBody>
          <a:bodyPr/>
          <a:p>
            <a:pPr>
              <a:lnSpc>
                <a:spcPct val="100000"/>
              </a:lnSpc>
              <a:spcBef>
                <a:spcPts val="448"/>
              </a:spcBef>
            </a:pPr>
            <a:r>
              <a:rPr b="0" lang="fr-FR" sz="1200" spc="-1" strike="noStrike">
                <a:solidFill>
                  <a:srgbClr val="000000"/>
                </a:solidFill>
                <a:latin typeface="Calibri"/>
                <a:ea typeface="ＭＳ Ｐゴシック"/>
              </a:rPr>
              <a:t>MARCHE PUBLIC (appel d</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offre) : c</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est la rémunération d</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une prestation pour les besoins de la collectivité. La demande émane de celle – ci dans le cadre d</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un cahier des charges et correspond à ses besoins propres. Elle donne lieu à un contrat rémunéré en échange de service rendu ou de produit livré et facturé conformément au cahier des charges.</a:t>
            </a:r>
            <a:endParaRPr b="0" lang="fr-FR" sz="1200" spc="-1" strike="noStrike">
              <a:solidFill>
                <a:srgbClr val="000000"/>
              </a:solidFill>
              <a:latin typeface="Times New Roman"/>
            </a:endParaRPr>
          </a:p>
          <a:p>
            <a:pPr>
              <a:lnSpc>
                <a:spcPct val="100000"/>
              </a:lnSpc>
              <a:spcBef>
                <a:spcPts val="448"/>
              </a:spcBef>
            </a:pPr>
            <a:endParaRPr b="0" lang="fr-FR" sz="1200" spc="-1" strike="noStrike">
              <a:solidFill>
                <a:srgbClr val="000000"/>
              </a:solidFill>
              <a:latin typeface="Times New Roman"/>
            </a:endParaRPr>
          </a:p>
          <a:p>
            <a:pPr>
              <a:lnSpc>
                <a:spcPct val="100000"/>
              </a:lnSpc>
              <a:spcBef>
                <a:spcPts val="448"/>
              </a:spcBef>
            </a:pPr>
            <a:r>
              <a:rPr b="0" lang="fr-FR" sz="1200" spc="-1" strike="noStrike">
                <a:solidFill>
                  <a:srgbClr val="000000"/>
                </a:solidFill>
                <a:latin typeface="Calibri"/>
                <a:ea typeface="ＭＳ Ｐゴシック"/>
              </a:rPr>
              <a:t>DELEGATION DE SERVICE PUBLIC (DSP) : il s</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agit de confier la gestion d</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un service public à un délégataire dont la rémunération est substantiellement  liée aux résultats de l</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exploitation du service. Ceci suppose que le délégataire assume une part du risque d</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exploitation.</a:t>
            </a:r>
            <a:endParaRPr b="0" lang="fr-FR" sz="1200" spc="-1" strike="noStrike">
              <a:solidFill>
                <a:srgbClr val="000000"/>
              </a:solidFill>
              <a:latin typeface="Times New Roman"/>
            </a:endParaRPr>
          </a:p>
          <a:p>
            <a:pPr>
              <a:lnSpc>
                <a:spcPct val="100000"/>
              </a:lnSpc>
              <a:spcBef>
                <a:spcPts val="448"/>
              </a:spcBef>
            </a:pPr>
            <a:r>
              <a:rPr b="0" lang="fr-FR" sz="1200" spc="-1" strike="noStrike">
                <a:solidFill>
                  <a:srgbClr val="000000"/>
                </a:solidFill>
                <a:latin typeface="Calibri"/>
                <a:ea typeface="ＭＳ Ｐゴシック"/>
              </a:rPr>
              <a:t>Pour  une DSP, la rémunération est tirée de l</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exploitation du service.</a:t>
            </a:r>
            <a:endParaRPr b="0" lang="fr-FR" sz="1200" spc="-1" strike="noStrike">
              <a:solidFill>
                <a:srgbClr val="000000"/>
              </a:solidFill>
              <a:latin typeface="Times New Roman"/>
            </a:endParaRPr>
          </a:p>
        </p:txBody>
      </p:sp>
      <p:sp>
        <p:nvSpPr>
          <p:cNvPr id="344" name="CustomShape 2"/>
          <p:cNvSpPr/>
          <p:nvPr/>
        </p:nvSpPr>
        <p:spPr>
          <a:xfrm>
            <a:off x="388476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53C23141-3462-4663-BA2A-1D7FF8D56357}" type="slidenum">
              <a:rPr b="0" lang="fr-FR" sz="1200" spc="-1" strike="noStrike">
                <a:solidFill>
                  <a:srgbClr val="000000"/>
                </a:solidFill>
                <a:latin typeface="Calibri"/>
              </a:rPr>
              <a:t>&lt;numéro&gt;</a:t>
            </a:fld>
            <a:endParaRPr b="0" lang="fr-FR" sz="1200" spc="-1" strike="noStrike">
              <a:solidFill>
                <a:srgbClr val="000000"/>
              </a:solidFill>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7" name="PlaceHolder 1"/>
          <p:cNvSpPr>
            <a:spLocks noGrp="1"/>
          </p:cNvSpPr>
          <p:nvPr>
            <p:ph type="body"/>
          </p:nvPr>
        </p:nvSpPr>
        <p:spPr>
          <a:xfrm>
            <a:off x="685800" y="4343400"/>
            <a:ext cx="5486400" cy="4114800"/>
          </a:xfrm>
          <a:prstGeom prst="rect">
            <a:avLst/>
          </a:prstGeom>
        </p:spPr>
        <p:txBody>
          <a:bodyPr/>
          <a:p>
            <a:pPr>
              <a:lnSpc>
                <a:spcPct val="100000"/>
              </a:lnSpc>
              <a:spcBef>
                <a:spcPts val="448"/>
              </a:spcBef>
            </a:pPr>
            <a:r>
              <a:rPr b="0" lang="fr-FR" sz="1200" spc="-1" strike="noStrike">
                <a:solidFill>
                  <a:srgbClr val="000000"/>
                </a:solidFill>
                <a:latin typeface="Calibri"/>
                <a:ea typeface="ＭＳ Ｐゴシック"/>
              </a:rPr>
              <a:t>La COOPERATION INTERCOMMUNALE peut prendre plusieurs formes d</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EPCI  (Etablissement Publics Intercommunaux) :</a:t>
            </a:r>
            <a:endParaRPr b="0" lang="fr-FR" sz="1200" spc="-1" strike="noStrike">
              <a:solidFill>
                <a:srgbClr val="000000"/>
              </a:solidFill>
              <a:latin typeface="Times New Roman"/>
            </a:endParaRPr>
          </a:p>
          <a:p>
            <a:pPr>
              <a:lnSpc>
                <a:spcPct val="100000"/>
              </a:lnSpc>
              <a:spcBef>
                <a:spcPts val="448"/>
              </a:spcBef>
            </a:pP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syndicats de communes</a:t>
            </a: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syndicats mixtes</a:t>
            </a: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communautés urbaines</a:t>
            </a: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communautés de communes</a:t>
            </a: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communauté d</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agglomération</a:t>
            </a: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syndicats d</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agglomérations nouvelles</a:t>
            </a:r>
            <a:endParaRPr b="0" lang="fr-FR" sz="1200" spc="-1" strike="noStrike">
              <a:solidFill>
                <a:srgbClr val="000000"/>
              </a:solidFill>
              <a:latin typeface="Times New Roman"/>
            </a:endParaRPr>
          </a:p>
          <a:p>
            <a:pPr>
              <a:lnSpc>
                <a:spcPct val="100000"/>
              </a:lnSpc>
              <a:spcBef>
                <a:spcPts val="448"/>
              </a:spcBef>
            </a:pPr>
            <a:endParaRPr b="0" lang="fr-FR" sz="1200" spc="-1" strike="noStrike">
              <a:solidFill>
                <a:srgbClr val="000000"/>
              </a:solidFill>
              <a:latin typeface="Times New Roman"/>
            </a:endParaRPr>
          </a:p>
          <a:p>
            <a:pPr>
              <a:lnSpc>
                <a:spcPct val="100000"/>
              </a:lnSpc>
              <a:spcBef>
                <a:spcPts val="448"/>
              </a:spcBef>
            </a:pPr>
            <a:r>
              <a:rPr b="0" lang="fr-FR" sz="1200" spc="-1" strike="noStrike">
                <a:solidFill>
                  <a:srgbClr val="000000"/>
                </a:solidFill>
                <a:latin typeface="Calibri"/>
                <a:ea typeface="ＭＳ Ｐゴシック"/>
              </a:rPr>
              <a:t>On les distingue par :</a:t>
            </a:r>
            <a:endParaRPr b="0" lang="fr-FR" sz="1200" spc="-1" strike="noStrike">
              <a:solidFill>
                <a:srgbClr val="000000"/>
              </a:solidFill>
              <a:latin typeface="Times New Roman"/>
            </a:endParaRPr>
          </a:p>
          <a:p>
            <a:pPr>
              <a:lnSpc>
                <a:spcPct val="100000"/>
              </a:lnSpc>
              <a:spcBef>
                <a:spcPts val="448"/>
              </a:spcBef>
            </a:pP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leur degré d</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intégration</a:t>
            </a: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leur régime fiscal, avec ou sans fiscalité propre.</a:t>
            </a:r>
            <a:endParaRPr b="0" lang="fr-FR" sz="1200" spc="-1" strike="noStrike">
              <a:solidFill>
                <a:srgbClr val="000000"/>
              </a:solidFill>
              <a:latin typeface="Times New Roman"/>
            </a:endParaRPr>
          </a:p>
        </p:txBody>
      </p:sp>
      <p:sp>
        <p:nvSpPr>
          <p:cNvPr id="318" name="CustomShape 2"/>
          <p:cNvSpPr/>
          <p:nvPr/>
        </p:nvSpPr>
        <p:spPr>
          <a:xfrm>
            <a:off x="388476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626FD35A-847E-42D5-B131-1F5949A20B13}" type="slidenum">
              <a:rPr b="0" lang="fr-FR" sz="1200" spc="-1" strike="noStrike">
                <a:solidFill>
                  <a:srgbClr val="000000"/>
                </a:solidFill>
                <a:latin typeface="Calibri"/>
              </a:rPr>
              <a:t>&lt;numéro&gt;</a:t>
            </a:fld>
            <a:endParaRPr b="0" lang="fr-FR" sz="1200" spc="-1" strike="noStrike">
              <a:solidFill>
                <a:srgbClr val="000000"/>
              </a:solidFill>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9" name="PlaceHolder 1"/>
          <p:cNvSpPr>
            <a:spLocks noGrp="1"/>
          </p:cNvSpPr>
          <p:nvPr>
            <p:ph type="body"/>
          </p:nvPr>
        </p:nvSpPr>
        <p:spPr>
          <a:xfrm>
            <a:off x="685800" y="4343400"/>
            <a:ext cx="5486400" cy="4114800"/>
          </a:xfrm>
          <a:prstGeom prst="rect">
            <a:avLst/>
          </a:prstGeom>
        </p:spPr>
        <p:txBody>
          <a:bodyPr/>
          <a:p>
            <a:pPr>
              <a:lnSpc>
                <a:spcPct val="100000"/>
              </a:lnSpc>
              <a:spcBef>
                <a:spcPts val="448"/>
              </a:spcBef>
            </a:pPr>
            <a:r>
              <a:rPr b="0" lang="fr-FR" sz="1200" spc="-1" strike="noStrike">
                <a:solidFill>
                  <a:srgbClr val="000000"/>
                </a:solidFill>
                <a:latin typeface="Calibri"/>
                <a:ea typeface="ＭＳ Ｐゴシック"/>
              </a:rPr>
              <a:t>La COOPERATION INTERCOMMUNALE peut prendre plusieurs formes d</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EPCI  (Etablissement Publics Intercommunaux) :</a:t>
            </a:r>
            <a:endParaRPr b="0" lang="fr-FR" sz="1200" spc="-1" strike="noStrike">
              <a:solidFill>
                <a:srgbClr val="000000"/>
              </a:solidFill>
              <a:latin typeface="Times New Roman"/>
            </a:endParaRPr>
          </a:p>
          <a:p>
            <a:pPr>
              <a:lnSpc>
                <a:spcPct val="100000"/>
              </a:lnSpc>
              <a:spcBef>
                <a:spcPts val="448"/>
              </a:spcBef>
            </a:pP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syndicats de communes</a:t>
            </a: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syndicats mixtes</a:t>
            </a: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communautés urbaines</a:t>
            </a: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communautés de communes</a:t>
            </a: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communauté d</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agglomération</a:t>
            </a: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syndicats d</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agglomérations nouvelles</a:t>
            </a:r>
            <a:endParaRPr b="0" lang="fr-FR" sz="1200" spc="-1" strike="noStrike">
              <a:solidFill>
                <a:srgbClr val="000000"/>
              </a:solidFill>
              <a:latin typeface="Times New Roman"/>
            </a:endParaRPr>
          </a:p>
          <a:p>
            <a:pPr>
              <a:lnSpc>
                <a:spcPct val="100000"/>
              </a:lnSpc>
              <a:spcBef>
                <a:spcPts val="448"/>
              </a:spcBef>
            </a:pPr>
            <a:endParaRPr b="0" lang="fr-FR" sz="1200" spc="-1" strike="noStrike">
              <a:solidFill>
                <a:srgbClr val="000000"/>
              </a:solidFill>
              <a:latin typeface="Times New Roman"/>
            </a:endParaRPr>
          </a:p>
          <a:p>
            <a:pPr>
              <a:lnSpc>
                <a:spcPct val="100000"/>
              </a:lnSpc>
              <a:spcBef>
                <a:spcPts val="448"/>
              </a:spcBef>
            </a:pPr>
            <a:r>
              <a:rPr b="0" lang="fr-FR" sz="1200" spc="-1" strike="noStrike">
                <a:solidFill>
                  <a:srgbClr val="000000"/>
                </a:solidFill>
                <a:latin typeface="Calibri"/>
                <a:ea typeface="ＭＳ Ｐゴシック"/>
              </a:rPr>
              <a:t>On les distingue par :</a:t>
            </a:r>
            <a:endParaRPr b="0" lang="fr-FR" sz="1200" spc="-1" strike="noStrike">
              <a:solidFill>
                <a:srgbClr val="000000"/>
              </a:solidFill>
              <a:latin typeface="Times New Roman"/>
            </a:endParaRPr>
          </a:p>
          <a:p>
            <a:pPr>
              <a:lnSpc>
                <a:spcPct val="100000"/>
              </a:lnSpc>
              <a:spcBef>
                <a:spcPts val="448"/>
              </a:spcBef>
            </a:pP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leur degré d</a:t>
            </a:r>
            <a:r>
              <a:rPr b="0" lang="ja-JP" sz="1200" spc="-1" strike="noStrike">
                <a:solidFill>
                  <a:srgbClr val="000000"/>
                </a:solidFill>
                <a:latin typeface="Calibri"/>
                <a:ea typeface="ＭＳ Ｐゴシック"/>
              </a:rPr>
              <a:t>’</a:t>
            </a:r>
            <a:r>
              <a:rPr b="0" lang="fr-FR" sz="1200" spc="-1" strike="noStrike">
                <a:solidFill>
                  <a:srgbClr val="000000"/>
                </a:solidFill>
                <a:latin typeface="Calibri"/>
                <a:ea typeface="ＭＳ Ｐゴシック"/>
              </a:rPr>
              <a:t>intégration</a:t>
            </a:r>
            <a:endParaRPr b="0" lang="fr-FR" sz="1200" spc="-1" strike="noStrike">
              <a:solidFill>
                <a:srgbClr val="000000"/>
              </a:solidFill>
              <a:latin typeface="Times New Roman"/>
            </a:endParaRPr>
          </a:p>
          <a:p>
            <a:pPr>
              <a:lnSpc>
                <a:spcPct val="100000"/>
              </a:lnSpc>
              <a:spcBef>
                <a:spcPts val="448"/>
              </a:spcBef>
              <a:buClr>
                <a:srgbClr val="000000"/>
              </a:buClr>
              <a:buFont typeface="Calibri"/>
              <a:buChar char="-"/>
            </a:pPr>
            <a:r>
              <a:rPr b="0" lang="fr-FR" sz="1200" spc="-1" strike="noStrike">
                <a:solidFill>
                  <a:srgbClr val="000000"/>
                </a:solidFill>
                <a:latin typeface="Calibri"/>
                <a:ea typeface="ＭＳ Ｐゴシック"/>
              </a:rPr>
              <a:t> </a:t>
            </a:r>
            <a:r>
              <a:rPr b="0" lang="fr-FR" sz="1200" spc="-1" strike="noStrike">
                <a:solidFill>
                  <a:srgbClr val="000000"/>
                </a:solidFill>
                <a:latin typeface="Calibri"/>
                <a:ea typeface="ＭＳ Ｐゴシック"/>
              </a:rPr>
              <a:t>leur régime fiscal, avec ou sans fiscalité propre.</a:t>
            </a:r>
            <a:endParaRPr b="0" lang="fr-FR" sz="1200" spc="-1" strike="noStrike">
              <a:solidFill>
                <a:srgbClr val="000000"/>
              </a:solidFill>
              <a:latin typeface="Times New Roman"/>
            </a:endParaRPr>
          </a:p>
        </p:txBody>
      </p:sp>
      <p:sp>
        <p:nvSpPr>
          <p:cNvPr id="320" name="CustomShape 2"/>
          <p:cNvSpPr/>
          <p:nvPr/>
        </p:nvSpPr>
        <p:spPr>
          <a:xfrm>
            <a:off x="388476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989BA90D-FEE4-4022-A288-E189F97F8301}" type="slidenum">
              <a:rPr b="0" lang="fr-FR" sz="1200" spc="-1" strike="noStrike">
                <a:solidFill>
                  <a:srgbClr val="000000"/>
                </a:solidFill>
                <a:latin typeface="Calibri"/>
              </a:rPr>
              <a:t>&lt;numéro&gt;</a:t>
            </a:fld>
            <a:endParaRPr b="0" lang="fr-FR" sz="1200" spc="-1" strike="noStrike">
              <a:solidFill>
                <a:srgbClr val="000000"/>
              </a:solidFill>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1" name="CustomShape 1"/>
          <p:cNvSpPr/>
          <p:nvPr/>
        </p:nvSpPr>
        <p:spPr>
          <a:xfrm>
            <a:off x="388476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5EEBD974-E3D7-4D3B-894C-D305528325B0}" type="slidenum">
              <a:rPr b="0" lang="fr-FR" sz="1200" spc="-1" strike="noStrike">
                <a:solidFill>
                  <a:srgbClr val="000000"/>
                </a:solidFill>
                <a:latin typeface="Calibri"/>
              </a:rPr>
              <a:t>&lt;numéro&gt;</a:t>
            </a:fld>
            <a:endParaRPr b="0" lang="fr-FR" sz="1200" spc="-1" strike="noStrike">
              <a:solidFill>
                <a:srgbClr val="000000"/>
              </a:solidFill>
              <a:latin typeface="Arial"/>
            </a:endParaRPr>
          </a:p>
        </p:txBody>
      </p:sp>
      <p:sp>
        <p:nvSpPr>
          <p:cNvPr id="322" name="CustomShape 2"/>
          <p:cNvSpPr/>
          <p:nvPr/>
        </p:nvSpPr>
        <p:spPr>
          <a:xfrm>
            <a:off x="685800" y="4343400"/>
            <a:ext cx="5486400" cy="4114800"/>
          </a:xfrm>
          <a:prstGeom prst="rect">
            <a:avLst/>
          </a:prstGeom>
          <a:noFill/>
          <a:ln>
            <a:noFill/>
          </a:ln>
        </p:spPr>
        <p:style>
          <a:lnRef idx="0"/>
          <a:fillRef idx="0"/>
          <a:effectRef idx="0"/>
          <a:fontRef idx="minor"/>
        </p:style>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body"/>
          </p:nvPr>
        </p:nvSpPr>
        <p:spPr>
          <a:xfrm>
            <a:off x="333360" y="2124000"/>
            <a:ext cx="6120000" cy="6696000"/>
          </a:xfrm>
          <a:prstGeom prst="rect">
            <a:avLst/>
          </a:prstGeom>
        </p:spPr>
        <p:txBody>
          <a:bodyPr/>
          <a:p>
            <a:pPr algn="just">
              <a:lnSpc>
                <a:spcPct val="100000"/>
              </a:lnSpc>
            </a:pPr>
            <a:r>
              <a:rPr b="0" lang="fr-FR" sz="1200" spc="-1" strike="noStrike">
                <a:solidFill>
                  <a:srgbClr val="000000"/>
                </a:solidFill>
                <a:latin typeface="Arial"/>
                <a:ea typeface="Arial"/>
              </a:rPr>
              <a:t>La liberté 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association est une conquête historique récente. En effet, la Révolution française, notamment avec les lois Le Chapelier des 14 et 17 juin 1791 interdit aux individus de se grouper pour la défense de leurs « prétendus intérêts communs », au nom de la liberté individuelle et par crainte que ces groupements ne portent atteinte à l</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intérêt général.</a:t>
            </a:r>
            <a:endParaRPr b="0" lang="fr-FR" sz="1200" spc="-1" strike="noStrike">
              <a:solidFill>
                <a:srgbClr val="000000"/>
              </a:solidFill>
              <a:latin typeface="Times New Roman"/>
            </a:endParaRPr>
          </a:p>
          <a:p>
            <a:pPr algn="just">
              <a:lnSpc>
                <a:spcPct val="100000"/>
              </a:lnSpc>
            </a:pPr>
            <a:r>
              <a:rPr b="0" lang="fr-FR" sz="1200" spc="-1" strike="noStrike">
                <a:solidFill>
                  <a:srgbClr val="000000"/>
                </a:solidFill>
                <a:latin typeface="Arial"/>
                <a:ea typeface="Arial"/>
              </a:rPr>
              <a:t>Puis les articles 291 à 294 du Code criminel de 1810 instaurèrent le « délit 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association », prévoyant qu</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aucune association de plus de vingt membres ne pouvait se former sans l</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autorisation des pouvoirs publics accordée discrétionnairement. La Constitution de 1848 reconnut la liberté 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association mais les tribunaux répressifs nièrent toute portée pratique à ce texte. A la suite de la loi du 21 mars 1884 reconnaissant la liberté syndicale, la loi du 1er juillet 1901 abrogea les dispositions 291 et suivants du Code pénal et affirma la liberté 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association. Postérieurement à la loi de 1901, la liberté 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association ne fut pas remise en cause par le législateur, sauf sous le régime de Vichy qui, sans poser 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interdiction générale, édicta des dispositions particulières interdisant des associations en fonction de la qualité de leurs membres (juifs, communistes, anciens combattants) ou de leur objet (association professionnelle).</a:t>
            </a:r>
            <a:endParaRPr b="0" lang="fr-FR" sz="1200" spc="-1" strike="noStrike">
              <a:solidFill>
                <a:srgbClr val="000000"/>
              </a:solidFill>
              <a:latin typeface="Times New Roman"/>
            </a:endParaRPr>
          </a:p>
          <a:p>
            <a:pPr algn="just">
              <a:lnSpc>
                <a:spcPct val="100000"/>
              </a:lnSpc>
            </a:pPr>
            <a:r>
              <a:rPr b="0" lang="fr-FR" sz="1200" spc="-1" strike="noStrike">
                <a:solidFill>
                  <a:srgbClr val="000000"/>
                </a:solidFill>
                <a:latin typeface="Arial"/>
                <a:ea typeface="Arial"/>
              </a:rPr>
              <a:t>La liberté 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association est aujourd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hui une liberté publique, garantie au titre des « principes fondamentaux reconnus par les lois de la République» tels que les vise le préambule de la Constitution de 1958. De ce fait, la liberté 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association a une valeur constitutionnelle (Cons. Constit., 16 juill. 1971, déc. N°71-44, J. O. 28 juill.). Elle est également garantie par divers textes internationaux, notamment la Convention européenne des droits de l</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homme et le Pacte international relatif aux droits civils et politiques.</a:t>
            </a:r>
            <a:endParaRPr b="0" lang="fr-FR" sz="1200" spc="-1" strike="noStrike">
              <a:solidFill>
                <a:srgbClr val="000000"/>
              </a:solidFill>
              <a:latin typeface="Times New Roman"/>
            </a:endParaRPr>
          </a:p>
          <a:p>
            <a:pPr algn="just">
              <a:lnSpc>
                <a:spcPct val="100000"/>
              </a:lnSpc>
            </a:pPr>
            <a:r>
              <a:rPr b="0" lang="fr-FR" sz="1200" spc="-1" strike="noStrike">
                <a:solidFill>
                  <a:srgbClr val="000000"/>
                </a:solidFill>
                <a:latin typeface="Arial"/>
                <a:ea typeface="Arial"/>
              </a:rPr>
              <a:t>Le législateur ordinaire, et a fortiori le pouvoir réglementaire ne peuvent limiter l</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exercice de cette liberté fondamentale, notamment en instituant un contrôle préalable.</a:t>
            </a:r>
            <a:endParaRPr b="0" lang="fr-FR" sz="1200" spc="-1" strike="noStrike">
              <a:solidFill>
                <a:srgbClr val="000000"/>
              </a:solidFill>
              <a:latin typeface="Times New Roman"/>
            </a:endParaRPr>
          </a:p>
          <a:p>
            <a:pPr algn="just">
              <a:lnSpc>
                <a:spcPct val="100000"/>
              </a:lnSpc>
            </a:pPr>
            <a:r>
              <a:rPr b="0" lang="fr-FR" sz="1200" spc="-1" strike="noStrike">
                <a:solidFill>
                  <a:srgbClr val="000000"/>
                </a:solidFill>
                <a:latin typeface="Arial"/>
                <a:ea typeface="Arial"/>
              </a:rPr>
              <a:t>Par ailleurs, il est intéressant de signaler le cas particulier des départements 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Alsace-Moselle, lesquels ne sont pas régis par la loi de 1901 (en raison de leur annexion par l</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Allemagne à l</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époque du vote de cette loi) mais qui relèvent du droit local. L</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article 21 du Code civil local prévoit, en effet, un régime 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autorisation préalable des associations par une inscription au registre des associations du tribunal 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instance compétent. Celui-ci vérifie la légalité des statuts et du but poursuivi par l</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association. Bien qu</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un tel régime apparaisse contraire à la décision du Conseil Constitutionnel, le Conseil 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État a estimé que le droit local assurait effectivement la liberté d</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association et de façon originale par rapport au reste du territoire mais cependant en conformité avec la Constitution. (CE, 25 juin 1980, Ministre de l</a:t>
            </a:r>
            <a:r>
              <a:rPr b="0" lang="ja-JP" sz="1200" spc="-1" strike="noStrike">
                <a:solidFill>
                  <a:srgbClr val="000000"/>
                </a:solidFill>
                <a:latin typeface="Arial"/>
                <a:ea typeface="Arial"/>
              </a:rPr>
              <a:t>’</a:t>
            </a:r>
            <a:r>
              <a:rPr b="0" lang="fr-FR" sz="1200" spc="-1" strike="noStrike">
                <a:solidFill>
                  <a:srgbClr val="000000"/>
                </a:solidFill>
                <a:latin typeface="Arial"/>
                <a:ea typeface="Arial"/>
              </a:rPr>
              <a:t>Intérieur c/Église évangéliste baptiste, AJDA 1981-206).</a:t>
            </a:r>
            <a:endParaRPr b="0" lang="fr-FR" sz="1200" spc="-1" strike="noStrike">
              <a:solidFill>
                <a:srgbClr val="000000"/>
              </a:solidFill>
              <a:latin typeface="Times New Roman"/>
            </a:endParaRPr>
          </a:p>
        </p:txBody>
      </p:sp>
      <p:sp>
        <p:nvSpPr>
          <p:cNvPr id="324" name="CustomShape 2"/>
          <p:cNvSpPr/>
          <p:nvPr/>
        </p:nvSpPr>
        <p:spPr>
          <a:xfrm>
            <a:off x="388476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DF009B64-0F2B-43B7-A36A-53E98E0E9056}" type="slidenum">
              <a:rPr b="0" lang="fr-FR" sz="1200" spc="-1" strike="noStrike">
                <a:solidFill>
                  <a:srgbClr val="000000"/>
                </a:solidFill>
                <a:latin typeface="Calibri"/>
              </a:rPr>
              <a:t>&lt;numéro&gt;</a:t>
            </a:fld>
            <a:endParaRPr b="0" lang="fr-FR" sz="1200" spc="-1" strike="noStrike">
              <a:solidFill>
                <a:srgbClr val="000000"/>
              </a:solidFill>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5" name="PlaceHolder 1"/>
          <p:cNvSpPr>
            <a:spLocks noGrp="1"/>
          </p:cNvSpPr>
          <p:nvPr>
            <p:ph type="body"/>
          </p:nvPr>
        </p:nvSpPr>
        <p:spPr>
          <a:xfrm>
            <a:off x="685800" y="4343400"/>
            <a:ext cx="5486400" cy="4114800"/>
          </a:xfrm>
          <a:prstGeom prst="rect">
            <a:avLst/>
          </a:prstGeom>
        </p:spPr>
        <p:txBody>
          <a:bodyPr lIns="0" rIns="0" tIns="0" bIns="0" anchor="ctr"/>
          <a:p>
            <a:endParaRPr b="0" lang="fr-FR" sz="1200" spc="-1" strike="noStrike">
              <a:solidFill>
                <a:srgbClr val="000000"/>
              </a:solidFill>
              <a:latin typeface="Times New Roman"/>
            </a:endParaRPr>
          </a:p>
        </p:txBody>
      </p:sp>
      <p:sp>
        <p:nvSpPr>
          <p:cNvPr id="326" name="CustomShape 2"/>
          <p:cNvSpPr/>
          <p:nvPr/>
        </p:nvSpPr>
        <p:spPr>
          <a:xfrm>
            <a:off x="388476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F490AC75-1973-4969-B9A7-6BE8E4A1F10F}" type="slidenum">
              <a:rPr b="0" lang="fr-FR" sz="1200" spc="-1" strike="noStrike">
                <a:solidFill>
                  <a:srgbClr val="000000"/>
                </a:solidFill>
                <a:latin typeface="Calibri"/>
              </a:rPr>
              <a:t>&lt;numéro&gt;</a:t>
            </a:fld>
            <a:endParaRPr b="0" lang="fr-FR" sz="1200" spc="-1" strike="noStrike">
              <a:solidFill>
                <a:srgbClr val="000000"/>
              </a:solidFill>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7" name="PlaceHolder 1"/>
          <p:cNvSpPr>
            <a:spLocks noGrp="1"/>
          </p:cNvSpPr>
          <p:nvPr>
            <p:ph type="body"/>
          </p:nvPr>
        </p:nvSpPr>
        <p:spPr>
          <a:xfrm>
            <a:off x="685800" y="4343400"/>
            <a:ext cx="5486400" cy="4114800"/>
          </a:xfrm>
          <a:prstGeom prst="rect">
            <a:avLst/>
          </a:prstGeom>
        </p:spPr>
        <p:txBody>
          <a:bodyPr lIns="0" rIns="0" tIns="0" bIns="0" anchor="ctr"/>
          <a:p>
            <a:endParaRPr b="0" lang="fr-FR" sz="1200" spc="-1" strike="noStrike">
              <a:solidFill>
                <a:srgbClr val="000000"/>
              </a:solidFill>
              <a:latin typeface="Times New Roman"/>
            </a:endParaRPr>
          </a:p>
        </p:txBody>
      </p:sp>
      <p:sp>
        <p:nvSpPr>
          <p:cNvPr id="328" name="CustomShape 2"/>
          <p:cNvSpPr/>
          <p:nvPr/>
        </p:nvSpPr>
        <p:spPr>
          <a:xfrm>
            <a:off x="388476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9E4EDC16-5ECF-4A4B-BA7C-6D00BF87728E}" type="slidenum">
              <a:rPr b="0" lang="fr-FR" sz="1200" spc="-1" strike="noStrike">
                <a:solidFill>
                  <a:srgbClr val="000000"/>
                </a:solidFill>
                <a:latin typeface="Calibri"/>
              </a:rPr>
              <a:t>&lt;numéro&gt;</a:t>
            </a:fld>
            <a:endParaRPr b="0" lang="fr-FR" sz="1200" spc="-1" strike="noStrike">
              <a:solidFill>
                <a:srgbClr val="000000"/>
              </a:solidFill>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9" name="PlaceHolder 1"/>
          <p:cNvSpPr>
            <a:spLocks noGrp="1"/>
          </p:cNvSpPr>
          <p:nvPr>
            <p:ph type="body"/>
          </p:nvPr>
        </p:nvSpPr>
        <p:spPr>
          <a:xfrm>
            <a:off x="260280" y="179280"/>
            <a:ext cx="6337440" cy="8785440"/>
          </a:xfrm>
          <a:prstGeom prst="rect">
            <a:avLst/>
          </a:prstGeom>
        </p:spPr>
        <p:txBody>
          <a:bodyPr/>
          <a:p>
            <a:pPr>
              <a:lnSpc>
                <a:spcPct val="100000"/>
              </a:lnSpc>
              <a:spcBef>
                <a:spcPts val="111"/>
              </a:spcBef>
            </a:pPr>
            <a:endParaRPr b="0" lang="fr-FR" sz="1200" spc="-1" strike="noStrike">
              <a:solidFill>
                <a:srgbClr val="000000"/>
              </a:solidFill>
              <a:latin typeface="Times New Roman"/>
            </a:endParaRPr>
          </a:p>
          <a:p>
            <a:pPr>
              <a:lnSpc>
                <a:spcPct val="100000"/>
              </a:lnSpc>
              <a:spcBef>
                <a:spcPts val="111"/>
              </a:spcBef>
            </a:pPr>
            <a:endParaRPr b="0" lang="fr-FR" sz="1200" spc="-1" strike="noStrike">
              <a:solidFill>
                <a:srgbClr val="000000"/>
              </a:solidFill>
              <a:latin typeface="Times New Roman"/>
            </a:endParaRPr>
          </a:p>
        </p:txBody>
      </p:sp>
      <p:sp>
        <p:nvSpPr>
          <p:cNvPr id="330" name="CustomShape 2"/>
          <p:cNvSpPr/>
          <p:nvPr/>
        </p:nvSpPr>
        <p:spPr>
          <a:xfrm>
            <a:off x="388476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9D3B9451-DA45-4EF3-A5A1-CAEFF75FEC50}" type="slidenum">
              <a:rPr b="0" lang="fr-FR" sz="1200" spc="-1" strike="noStrike">
                <a:solidFill>
                  <a:srgbClr val="000000"/>
                </a:solidFill>
                <a:latin typeface="Calibri"/>
              </a:rPr>
              <a:t>&lt;numéro&gt;</a:t>
            </a:fld>
            <a:endParaRPr b="0" lang="fr-FR" sz="1200" spc="-1" strike="noStrike">
              <a:solidFill>
                <a:srgbClr val="000000"/>
              </a:solidFill>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1" name="PlaceHolder 1"/>
          <p:cNvSpPr>
            <a:spLocks noGrp="1"/>
          </p:cNvSpPr>
          <p:nvPr>
            <p:ph type="body"/>
          </p:nvPr>
        </p:nvSpPr>
        <p:spPr>
          <a:xfrm>
            <a:off x="685800" y="4343400"/>
            <a:ext cx="5486400" cy="4114800"/>
          </a:xfrm>
          <a:prstGeom prst="rect">
            <a:avLst/>
          </a:prstGeom>
        </p:spPr>
        <p:txBody>
          <a:bodyPr lIns="0" rIns="0" tIns="0" bIns="0" anchor="ctr"/>
          <a:p>
            <a:endParaRPr b="0" lang="fr-FR" sz="1200" spc="-1" strike="noStrike">
              <a:solidFill>
                <a:srgbClr val="000000"/>
              </a:solidFill>
              <a:latin typeface="Times New Roman"/>
            </a:endParaRPr>
          </a:p>
        </p:txBody>
      </p:sp>
      <p:sp>
        <p:nvSpPr>
          <p:cNvPr id="332" name="CustomShape 2"/>
          <p:cNvSpPr/>
          <p:nvPr/>
        </p:nvSpPr>
        <p:spPr>
          <a:xfrm>
            <a:off x="388476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D56A53C2-5044-48BD-887F-27831F3C9AD4}" type="slidenum">
              <a:rPr b="0" lang="fr-FR" sz="1200" spc="-1" strike="noStrike">
                <a:solidFill>
                  <a:srgbClr val="000000"/>
                </a:solidFill>
                <a:latin typeface="Calibri"/>
              </a:rPr>
              <a:t>&lt;numéro&gt;</a:t>
            </a:fld>
            <a:endParaRPr b="0" lang="fr-FR" sz="1200" spc="-1" strike="noStrike">
              <a:solidFill>
                <a:srgbClr val="000000"/>
              </a:solidFill>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29" name="PlaceHolder 2"/>
          <p:cNvSpPr>
            <a:spLocks noGrp="1"/>
          </p:cNvSpPr>
          <p:nvPr>
            <p:ph type="body"/>
          </p:nvPr>
        </p:nvSpPr>
        <p:spPr>
          <a:xfrm>
            <a:off x="456840" y="1604880"/>
            <a:ext cx="8226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30" name="PlaceHolder 3"/>
          <p:cNvSpPr>
            <a:spLocks noGrp="1"/>
          </p:cNvSpPr>
          <p:nvPr>
            <p:ph type="body"/>
          </p:nvPr>
        </p:nvSpPr>
        <p:spPr>
          <a:xfrm>
            <a:off x="456840" y="3680640"/>
            <a:ext cx="8226360" cy="189540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32" name="PlaceHolder 2"/>
          <p:cNvSpPr>
            <a:spLocks noGrp="1"/>
          </p:cNvSpPr>
          <p:nvPr>
            <p:ph type="body"/>
          </p:nvPr>
        </p:nvSpPr>
        <p:spPr>
          <a:xfrm>
            <a:off x="456840" y="160488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33" name="PlaceHolder 3"/>
          <p:cNvSpPr>
            <a:spLocks noGrp="1"/>
          </p:cNvSpPr>
          <p:nvPr>
            <p:ph type="body"/>
          </p:nvPr>
        </p:nvSpPr>
        <p:spPr>
          <a:xfrm>
            <a:off x="4672440" y="160488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34" name="PlaceHolder 4"/>
          <p:cNvSpPr>
            <a:spLocks noGrp="1"/>
          </p:cNvSpPr>
          <p:nvPr>
            <p:ph type="body"/>
          </p:nvPr>
        </p:nvSpPr>
        <p:spPr>
          <a:xfrm>
            <a:off x="4672440" y="368064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35" name="PlaceHolder 5"/>
          <p:cNvSpPr>
            <a:spLocks noGrp="1"/>
          </p:cNvSpPr>
          <p:nvPr>
            <p:ph type="body"/>
          </p:nvPr>
        </p:nvSpPr>
        <p:spPr>
          <a:xfrm>
            <a:off x="456840" y="368064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37" name="PlaceHolder 2"/>
          <p:cNvSpPr>
            <a:spLocks noGrp="1"/>
          </p:cNvSpPr>
          <p:nvPr>
            <p:ph type="body"/>
          </p:nvPr>
        </p:nvSpPr>
        <p:spPr>
          <a:xfrm>
            <a:off x="456840" y="1604880"/>
            <a:ext cx="264852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38" name="PlaceHolder 3"/>
          <p:cNvSpPr>
            <a:spLocks noGrp="1"/>
          </p:cNvSpPr>
          <p:nvPr>
            <p:ph type="body"/>
          </p:nvPr>
        </p:nvSpPr>
        <p:spPr>
          <a:xfrm>
            <a:off x="3238200" y="1604880"/>
            <a:ext cx="264852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39" name="PlaceHolder 4"/>
          <p:cNvSpPr>
            <a:spLocks noGrp="1"/>
          </p:cNvSpPr>
          <p:nvPr>
            <p:ph type="body"/>
          </p:nvPr>
        </p:nvSpPr>
        <p:spPr>
          <a:xfrm>
            <a:off x="6019560" y="1604880"/>
            <a:ext cx="264852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40" name="PlaceHolder 5"/>
          <p:cNvSpPr>
            <a:spLocks noGrp="1"/>
          </p:cNvSpPr>
          <p:nvPr>
            <p:ph type="body"/>
          </p:nvPr>
        </p:nvSpPr>
        <p:spPr>
          <a:xfrm>
            <a:off x="6019560" y="3680640"/>
            <a:ext cx="264852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41" name="PlaceHolder 6"/>
          <p:cNvSpPr>
            <a:spLocks noGrp="1"/>
          </p:cNvSpPr>
          <p:nvPr>
            <p:ph type="body"/>
          </p:nvPr>
        </p:nvSpPr>
        <p:spPr>
          <a:xfrm>
            <a:off x="3238200" y="3680640"/>
            <a:ext cx="264852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42" name="PlaceHolder 7"/>
          <p:cNvSpPr>
            <a:spLocks noGrp="1"/>
          </p:cNvSpPr>
          <p:nvPr>
            <p:ph type="body"/>
          </p:nvPr>
        </p:nvSpPr>
        <p:spPr>
          <a:xfrm>
            <a:off x="456840" y="3680640"/>
            <a:ext cx="2648520" cy="189540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50" name="PlaceHolder 2"/>
          <p:cNvSpPr>
            <a:spLocks noGrp="1"/>
          </p:cNvSpPr>
          <p:nvPr>
            <p:ph type="subTitle"/>
          </p:nvPr>
        </p:nvSpPr>
        <p:spPr>
          <a:xfrm>
            <a:off x="456840" y="1604880"/>
            <a:ext cx="8226360" cy="3973680"/>
          </a:xfrm>
          <a:prstGeom prst="rect">
            <a:avLst/>
          </a:prstGeom>
        </p:spPr>
        <p:txBody>
          <a:bodyPr lIns="0" rIns="0" tIns="0" bIns="0" anchor="ctr"/>
          <a:p>
            <a:pPr marL="342720" indent="-342720" algn="ctr">
              <a:spcBef>
                <a:spcPts val="799"/>
              </a:spcBef>
            </a:pPr>
            <a:endParaRPr b="0" lang="fr-FR" sz="3200" spc="-1" strike="noStrike">
              <a:solidFill>
                <a:srgbClr val="000000"/>
              </a:solidFill>
              <a:latin typeface="Calibri"/>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52" name="PlaceHolder 2"/>
          <p:cNvSpPr>
            <a:spLocks noGrp="1"/>
          </p:cNvSpPr>
          <p:nvPr>
            <p:ph type="body"/>
          </p:nvPr>
        </p:nvSpPr>
        <p:spPr>
          <a:xfrm>
            <a:off x="456840" y="1604880"/>
            <a:ext cx="8226360" cy="397368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54" name="PlaceHolder 2"/>
          <p:cNvSpPr>
            <a:spLocks noGrp="1"/>
          </p:cNvSpPr>
          <p:nvPr>
            <p:ph type="body"/>
          </p:nvPr>
        </p:nvSpPr>
        <p:spPr>
          <a:xfrm>
            <a:off x="456840" y="1604880"/>
            <a:ext cx="4014360" cy="3973680"/>
          </a:xfrm>
          <a:prstGeom prst="rect">
            <a:avLst/>
          </a:prstGeom>
        </p:spPr>
        <p:txBody>
          <a:bodyPr lIns="0" rIns="0" tIns="0" bIns="0">
            <a:normAutofit/>
          </a:bodyPr>
          <a:p>
            <a:endParaRPr b="0" lang="fr-FR" sz="3200" spc="-1" strike="noStrike">
              <a:solidFill>
                <a:srgbClr val="000000"/>
              </a:solidFill>
              <a:latin typeface="Calibri"/>
            </a:endParaRPr>
          </a:p>
        </p:txBody>
      </p:sp>
      <p:sp>
        <p:nvSpPr>
          <p:cNvPr id="55" name="PlaceHolder 3"/>
          <p:cNvSpPr>
            <a:spLocks noGrp="1"/>
          </p:cNvSpPr>
          <p:nvPr>
            <p:ph type="body"/>
          </p:nvPr>
        </p:nvSpPr>
        <p:spPr>
          <a:xfrm>
            <a:off x="4672440" y="1604880"/>
            <a:ext cx="4014360" cy="397368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456840" y="272520"/>
            <a:ext cx="8226360" cy="5292720"/>
          </a:xfrm>
          <a:prstGeom prst="rect">
            <a:avLst/>
          </a:prstGeom>
        </p:spPr>
        <p:txBody>
          <a:bodyPr lIns="0" rIns="0" tIns="0" bIns="0" anchor="ctr"/>
          <a:p>
            <a:pPr marL="342720" indent="-342720" algn="ctr">
              <a:spcBef>
                <a:spcPts val="799"/>
              </a:spcBef>
            </a:pPr>
            <a:endParaRPr b="0" lang="fr-FR" sz="3200" spc="-1" strike="noStrike">
              <a:solidFill>
                <a:srgbClr val="000000"/>
              </a:solidFill>
              <a:latin typeface="Calibri"/>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59" name="PlaceHolder 2"/>
          <p:cNvSpPr>
            <a:spLocks noGrp="1"/>
          </p:cNvSpPr>
          <p:nvPr>
            <p:ph type="body"/>
          </p:nvPr>
        </p:nvSpPr>
        <p:spPr>
          <a:xfrm>
            <a:off x="456840" y="160488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60" name="PlaceHolder 3"/>
          <p:cNvSpPr>
            <a:spLocks noGrp="1"/>
          </p:cNvSpPr>
          <p:nvPr>
            <p:ph type="body"/>
          </p:nvPr>
        </p:nvSpPr>
        <p:spPr>
          <a:xfrm>
            <a:off x="456840" y="368064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61" name="PlaceHolder 4"/>
          <p:cNvSpPr>
            <a:spLocks noGrp="1"/>
          </p:cNvSpPr>
          <p:nvPr>
            <p:ph type="body"/>
          </p:nvPr>
        </p:nvSpPr>
        <p:spPr>
          <a:xfrm>
            <a:off x="4672440" y="1604880"/>
            <a:ext cx="4014360" cy="397368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8" name="PlaceHolder 2"/>
          <p:cNvSpPr>
            <a:spLocks noGrp="1"/>
          </p:cNvSpPr>
          <p:nvPr>
            <p:ph type="subTitle"/>
          </p:nvPr>
        </p:nvSpPr>
        <p:spPr>
          <a:xfrm>
            <a:off x="456840" y="1604880"/>
            <a:ext cx="8226360" cy="3973680"/>
          </a:xfrm>
          <a:prstGeom prst="rect">
            <a:avLst/>
          </a:prstGeom>
        </p:spPr>
        <p:txBody>
          <a:bodyPr lIns="0" rIns="0" tIns="0" bIns="0" anchor="ctr"/>
          <a:p>
            <a:pPr marL="342720" indent="-342720" algn="ctr">
              <a:spcBef>
                <a:spcPts val="799"/>
              </a:spcBef>
            </a:pPr>
            <a:endParaRPr b="0" lang="fr-FR" sz="3200" spc="-1" strike="noStrike">
              <a:solidFill>
                <a:srgbClr val="000000"/>
              </a:solidFill>
              <a:latin typeface="Calibri"/>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63" name="PlaceHolder 2"/>
          <p:cNvSpPr>
            <a:spLocks noGrp="1"/>
          </p:cNvSpPr>
          <p:nvPr>
            <p:ph type="body"/>
          </p:nvPr>
        </p:nvSpPr>
        <p:spPr>
          <a:xfrm>
            <a:off x="456840" y="1604880"/>
            <a:ext cx="4014360" cy="3973680"/>
          </a:xfrm>
          <a:prstGeom prst="rect">
            <a:avLst/>
          </a:prstGeom>
        </p:spPr>
        <p:txBody>
          <a:bodyPr lIns="0" rIns="0" tIns="0" bIns="0">
            <a:normAutofit/>
          </a:bodyPr>
          <a:p>
            <a:endParaRPr b="0" lang="fr-FR" sz="3200" spc="-1" strike="noStrike">
              <a:solidFill>
                <a:srgbClr val="000000"/>
              </a:solidFill>
              <a:latin typeface="Calibri"/>
            </a:endParaRPr>
          </a:p>
        </p:txBody>
      </p:sp>
      <p:sp>
        <p:nvSpPr>
          <p:cNvPr id="64" name="PlaceHolder 3"/>
          <p:cNvSpPr>
            <a:spLocks noGrp="1"/>
          </p:cNvSpPr>
          <p:nvPr>
            <p:ph type="body"/>
          </p:nvPr>
        </p:nvSpPr>
        <p:spPr>
          <a:xfrm>
            <a:off x="4672440" y="160488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65" name="PlaceHolder 4"/>
          <p:cNvSpPr>
            <a:spLocks noGrp="1"/>
          </p:cNvSpPr>
          <p:nvPr>
            <p:ph type="body"/>
          </p:nvPr>
        </p:nvSpPr>
        <p:spPr>
          <a:xfrm>
            <a:off x="4672440" y="368064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67" name="PlaceHolder 2"/>
          <p:cNvSpPr>
            <a:spLocks noGrp="1"/>
          </p:cNvSpPr>
          <p:nvPr>
            <p:ph type="body"/>
          </p:nvPr>
        </p:nvSpPr>
        <p:spPr>
          <a:xfrm>
            <a:off x="456840" y="160488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68" name="PlaceHolder 3"/>
          <p:cNvSpPr>
            <a:spLocks noGrp="1"/>
          </p:cNvSpPr>
          <p:nvPr>
            <p:ph type="body"/>
          </p:nvPr>
        </p:nvSpPr>
        <p:spPr>
          <a:xfrm>
            <a:off x="4672440" y="160488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69" name="PlaceHolder 4"/>
          <p:cNvSpPr>
            <a:spLocks noGrp="1"/>
          </p:cNvSpPr>
          <p:nvPr>
            <p:ph type="body"/>
          </p:nvPr>
        </p:nvSpPr>
        <p:spPr>
          <a:xfrm>
            <a:off x="456840" y="3680640"/>
            <a:ext cx="8226360" cy="189540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71" name="PlaceHolder 2"/>
          <p:cNvSpPr>
            <a:spLocks noGrp="1"/>
          </p:cNvSpPr>
          <p:nvPr>
            <p:ph type="body"/>
          </p:nvPr>
        </p:nvSpPr>
        <p:spPr>
          <a:xfrm>
            <a:off x="456840" y="1604880"/>
            <a:ext cx="8226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72" name="PlaceHolder 3"/>
          <p:cNvSpPr>
            <a:spLocks noGrp="1"/>
          </p:cNvSpPr>
          <p:nvPr>
            <p:ph type="body"/>
          </p:nvPr>
        </p:nvSpPr>
        <p:spPr>
          <a:xfrm>
            <a:off x="456840" y="3680640"/>
            <a:ext cx="8226360" cy="189540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74" name="PlaceHolder 2"/>
          <p:cNvSpPr>
            <a:spLocks noGrp="1"/>
          </p:cNvSpPr>
          <p:nvPr>
            <p:ph type="body"/>
          </p:nvPr>
        </p:nvSpPr>
        <p:spPr>
          <a:xfrm>
            <a:off x="456840" y="160488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75" name="PlaceHolder 3"/>
          <p:cNvSpPr>
            <a:spLocks noGrp="1"/>
          </p:cNvSpPr>
          <p:nvPr>
            <p:ph type="body"/>
          </p:nvPr>
        </p:nvSpPr>
        <p:spPr>
          <a:xfrm>
            <a:off x="4672440" y="160488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76" name="PlaceHolder 4"/>
          <p:cNvSpPr>
            <a:spLocks noGrp="1"/>
          </p:cNvSpPr>
          <p:nvPr>
            <p:ph type="body"/>
          </p:nvPr>
        </p:nvSpPr>
        <p:spPr>
          <a:xfrm>
            <a:off x="4672440" y="368064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77" name="PlaceHolder 5"/>
          <p:cNvSpPr>
            <a:spLocks noGrp="1"/>
          </p:cNvSpPr>
          <p:nvPr>
            <p:ph type="body"/>
          </p:nvPr>
        </p:nvSpPr>
        <p:spPr>
          <a:xfrm>
            <a:off x="456840" y="368064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79" name="PlaceHolder 2"/>
          <p:cNvSpPr>
            <a:spLocks noGrp="1"/>
          </p:cNvSpPr>
          <p:nvPr>
            <p:ph type="body"/>
          </p:nvPr>
        </p:nvSpPr>
        <p:spPr>
          <a:xfrm>
            <a:off x="456840" y="1604880"/>
            <a:ext cx="264852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80" name="PlaceHolder 3"/>
          <p:cNvSpPr>
            <a:spLocks noGrp="1"/>
          </p:cNvSpPr>
          <p:nvPr>
            <p:ph type="body"/>
          </p:nvPr>
        </p:nvSpPr>
        <p:spPr>
          <a:xfrm>
            <a:off x="3238200" y="1604880"/>
            <a:ext cx="264852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81" name="PlaceHolder 4"/>
          <p:cNvSpPr>
            <a:spLocks noGrp="1"/>
          </p:cNvSpPr>
          <p:nvPr>
            <p:ph type="body"/>
          </p:nvPr>
        </p:nvSpPr>
        <p:spPr>
          <a:xfrm>
            <a:off x="6019560" y="1604880"/>
            <a:ext cx="264852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82" name="PlaceHolder 5"/>
          <p:cNvSpPr>
            <a:spLocks noGrp="1"/>
          </p:cNvSpPr>
          <p:nvPr>
            <p:ph type="body"/>
          </p:nvPr>
        </p:nvSpPr>
        <p:spPr>
          <a:xfrm>
            <a:off x="6019560" y="3680640"/>
            <a:ext cx="264852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83" name="PlaceHolder 6"/>
          <p:cNvSpPr>
            <a:spLocks noGrp="1"/>
          </p:cNvSpPr>
          <p:nvPr>
            <p:ph type="body"/>
          </p:nvPr>
        </p:nvSpPr>
        <p:spPr>
          <a:xfrm>
            <a:off x="3238200" y="3680640"/>
            <a:ext cx="264852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84" name="PlaceHolder 7"/>
          <p:cNvSpPr>
            <a:spLocks noGrp="1"/>
          </p:cNvSpPr>
          <p:nvPr>
            <p:ph type="body"/>
          </p:nvPr>
        </p:nvSpPr>
        <p:spPr>
          <a:xfrm>
            <a:off x="456840" y="3680640"/>
            <a:ext cx="2648520" cy="189540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10" name="PlaceHolder 2"/>
          <p:cNvSpPr>
            <a:spLocks noGrp="1"/>
          </p:cNvSpPr>
          <p:nvPr>
            <p:ph type="body"/>
          </p:nvPr>
        </p:nvSpPr>
        <p:spPr>
          <a:xfrm>
            <a:off x="456840" y="1604880"/>
            <a:ext cx="8226360" cy="397368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12" name="PlaceHolder 2"/>
          <p:cNvSpPr>
            <a:spLocks noGrp="1"/>
          </p:cNvSpPr>
          <p:nvPr>
            <p:ph type="body"/>
          </p:nvPr>
        </p:nvSpPr>
        <p:spPr>
          <a:xfrm>
            <a:off x="456840" y="1604880"/>
            <a:ext cx="4014360" cy="3973680"/>
          </a:xfrm>
          <a:prstGeom prst="rect">
            <a:avLst/>
          </a:prstGeom>
        </p:spPr>
        <p:txBody>
          <a:bodyPr lIns="0" rIns="0" tIns="0" bIns="0">
            <a:normAutofit/>
          </a:bodyPr>
          <a:p>
            <a:endParaRPr b="0" lang="fr-FR" sz="3200" spc="-1" strike="noStrike">
              <a:solidFill>
                <a:srgbClr val="000000"/>
              </a:solidFill>
              <a:latin typeface="Calibri"/>
            </a:endParaRPr>
          </a:p>
        </p:txBody>
      </p:sp>
      <p:sp>
        <p:nvSpPr>
          <p:cNvPr id="13" name="PlaceHolder 3"/>
          <p:cNvSpPr>
            <a:spLocks noGrp="1"/>
          </p:cNvSpPr>
          <p:nvPr>
            <p:ph type="body"/>
          </p:nvPr>
        </p:nvSpPr>
        <p:spPr>
          <a:xfrm>
            <a:off x="4672440" y="1604880"/>
            <a:ext cx="4014360" cy="397368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6840" y="272520"/>
            <a:ext cx="8226360" cy="5292720"/>
          </a:xfrm>
          <a:prstGeom prst="rect">
            <a:avLst/>
          </a:prstGeom>
        </p:spPr>
        <p:txBody>
          <a:bodyPr lIns="0" rIns="0" tIns="0" bIns="0" anchor="ctr"/>
          <a:p>
            <a:pPr marL="342720" indent="-342720" algn="ctr">
              <a:spcBef>
                <a:spcPts val="799"/>
              </a:spcBef>
            </a:pPr>
            <a:endParaRPr b="0" lang="fr-FR" sz="3200" spc="-1" strike="noStrike">
              <a:solidFill>
                <a:srgbClr val="000000"/>
              </a:solidFill>
              <a:latin typeface="Calibri"/>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17" name="PlaceHolder 2"/>
          <p:cNvSpPr>
            <a:spLocks noGrp="1"/>
          </p:cNvSpPr>
          <p:nvPr>
            <p:ph type="body"/>
          </p:nvPr>
        </p:nvSpPr>
        <p:spPr>
          <a:xfrm>
            <a:off x="456840" y="160488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18" name="PlaceHolder 3"/>
          <p:cNvSpPr>
            <a:spLocks noGrp="1"/>
          </p:cNvSpPr>
          <p:nvPr>
            <p:ph type="body"/>
          </p:nvPr>
        </p:nvSpPr>
        <p:spPr>
          <a:xfrm>
            <a:off x="456840" y="368064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19" name="PlaceHolder 4"/>
          <p:cNvSpPr>
            <a:spLocks noGrp="1"/>
          </p:cNvSpPr>
          <p:nvPr>
            <p:ph type="body"/>
          </p:nvPr>
        </p:nvSpPr>
        <p:spPr>
          <a:xfrm>
            <a:off x="4672440" y="1604880"/>
            <a:ext cx="4014360" cy="397368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21" name="PlaceHolder 2"/>
          <p:cNvSpPr>
            <a:spLocks noGrp="1"/>
          </p:cNvSpPr>
          <p:nvPr>
            <p:ph type="body"/>
          </p:nvPr>
        </p:nvSpPr>
        <p:spPr>
          <a:xfrm>
            <a:off x="456840" y="1604880"/>
            <a:ext cx="4014360" cy="3973680"/>
          </a:xfrm>
          <a:prstGeom prst="rect">
            <a:avLst/>
          </a:prstGeom>
        </p:spPr>
        <p:txBody>
          <a:bodyPr lIns="0" rIns="0" tIns="0" bIns="0">
            <a:normAutofit/>
          </a:bodyPr>
          <a:p>
            <a:endParaRPr b="0" lang="fr-FR" sz="3200" spc="-1" strike="noStrike">
              <a:solidFill>
                <a:srgbClr val="000000"/>
              </a:solidFill>
              <a:latin typeface="Calibri"/>
            </a:endParaRPr>
          </a:p>
        </p:txBody>
      </p:sp>
      <p:sp>
        <p:nvSpPr>
          <p:cNvPr id="22" name="PlaceHolder 3"/>
          <p:cNvSpPr>
            <a:spLocks noGrp="1"/>
          </p:cNvSpPr>
          <p:nvPr>
            <p:ph type="body"/>
          </p:nvPr>
        </p:nvSpPr>
        <p:spPr>
          <a:xfrm>
            <a:off x="4672440" y="160488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23" name="PlaceHolder 4"/>
          <p:cNvSpPr>
            <a:spLocks noGrp="1"/>
          </p:cNvSpPr>
          <p:nvPr>
            <p:ph type="body"/>
          </p:nvPr>
        </p:nvSpPr>
        <p:spPr>
          <a:xfrm>
            <a:off x="4672440" y="368064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6840" y="272520"/>
            <a:ext cx="8226360" cy="1141560"/>
          </a:xfrm>
          <a:prstGeom prst="rect">
            <a:avLst/>
          </a:prstGeom>
        </p:spPr>
        <p:txBody>
          <a:bodyPr lIns="0" rIns="0" tIns="0" bIns="0" anchor="ctr"/>
          <a:p>
            <a:pPr algn="ctr"/>
            <a:endParaRPr b="0" lang="fr-FR" sz="4400" spc="-1" strike="noStrike">
              <a:solidFill>
                <a:srgbClr val="000000"/>
              </a:solidFill>
              <a:latin typeface="Calibri"/>
            </a:endParaRPr>
          </a:p>
        </p:txBody>
      </p:sp>
      <p:sp>
        <p:nvSpPr>
          <p:cNvPr id="25" name="PlaceHolder 2"/>
          <p:cNvSpPr>
            <a:spLocks noGrp="1"/>
          </p:cNvSpPr>
          <p:nvPr>
            <p:ph type="body"/>
          </p:nvPr>
        </p:nvSpPr>
        <p:spPr>
          <a:xfrm>
            <a:off x="456840" y="160488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26" name="PlaceHolder 3"/>
          <p:cNvSpPr>
            <a:spLocks noGrp="1"/>
          </p:cNvSpPr>
          <p:nvPr>
            <p:ph type="body"/>
          </p:nvPr>
        </p:nvSpPr>
        <p:spPr>
          <a:xfrm>
            <a:off x="4672440" y="1604880"/>
            <a:ext cx="4014360" cy="1895400"/>
          </a:xfrm>
          <a:prstGeom prst="rect">
            <a:avLst/>
          </a:prstGeom>
        </p:spPr>
        <p:txBody>
          <a:bodyPr lIns="0" rIns="0" tIns="0" bIns="0">
            <a:normAutofit/>
          </a:bodyPr>
          <a:p>
            <a:endParaRPr b="0" lang="fr-FR" sz="3200" spc="-1" strike="noStrike">
              <a:solidFill>
                <a:srgbClr val="000000"/>
              </a:solidFill>
              <a:latin typeface="Calibri"/>
            </a:endParaRPr>
          </a:p>
        </p:txBody>
      </p:sp>
      <p:sp>
        <p:nvSpPr>
          <p:cNvPr id="27" name="PlaceHolder 4"/>
          <p:cNvSpPr>
            <a:spLocks noGrp="1"/>
          </p:cNvSpPr>
          <p:nvPr>
            <p:ph type="body"/>
          </p:nvPr>
        </p:nvSpPr>
        <p:spPr>
          <a:xfrm>
            <a:off x="456840" y="3680640"/>
            <a:ext cx="8226360" cy="189540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dt"/>
          </p:nvPr>
        </p:nvSpPr>
        <p:spPr>
          <a:xfrm>
            <a:off x="456840" y="6356160"/>
            <a:ext cx="2128680" cy="360360"/>
          </a:xfrm>
          <a:prstGeom prst="rect">
            <a:avLst/>
          </a:prstGeom>
        </p:spPr>
        <p:txBody>
          <a:bodyPr lIns="90000" rIns="90000" tIns="46800" bIns="46800" anchor="ctr"/>
          <a:p>
            <a:pPr>
              <a:lnSpc>
                <a:spcPct val="100000"/>
              </a:lnSpc>
            </a:pPr>
            <a:r>
              <a:rPr b="0" lang="fr-FR" sz="1200" spc="-1" strike="noStrike">
                <a:solidFill>
                  <a:srgbClr val="898989"/>
                </a:solidFill>
                <a:latin typeface="Times New Roman"/>
                <a:ea typeface="Arial"/>
              </a:rPr>
              <a:t>&lt;date/heure&gt;</a:t>
            </a:r>
            <a:endParaRPr b="0" lang="fr-FR" sz="1200" spc="-1" strike="noStrike">
              <a:latin typeface="Times New Roman"/>
            </a:endParaRPr>
          </a:p>
        </p:txBody>
      </p:sp>
      <p:sp>
        <p:nvSpPr>
          <p:cNvPr id="1" name="CustomShape 2"/>
          <p:cNvSpPr/>
          <p:nvPr/>
        </p:nvSpPr>
        <p:spPr>
          <a:xfrm>
            <a:off x="3124080" y="6356520"/>
            <a:ext cx="2895840" cy="3650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2" name="PlaceHolder 3"/>
          <p:cNvSpPr>
            <a:spLocks noGrp="1"/>
          </p:cNvSpPr>
          <p:nvPr>
            <p:ph type="sldNum"/>
          </p:nvPr>
        </p:nvSpPr>
        <p:spPr>
          <a:xfrm>
            <a:off x="6553080" y="6356160"/>
            <a:ext cx="2129040" cy="360360"/>
          </a:xfrm>
          <a:prstGeom prst="rect">
            <a:avLst/>
          </a:prstGeom>
        </p:spPr>
        <p:txBody>
          <a:bodyPr lIns="90000" rIns="90000" tIns="46800" bIns="46800" anchor="ctr"/>
          <a:p>
            <a:pPr algn="r">
              <a:lnSpc>
                <a:spcPct val="100000"/>
              </a:lnSpc>
            </a:pPr>
            <a:fld id="{989B54DE-8303-4834-8BF2-29EDD3CE7A5C}" type="slidenum">
              <a:rPr b="0" lang="fr-FR" sz="1200" spc="-1" strike="noStrike">
                <a:solidFill>
                  <a:srgbClr val="898989"/>
                </a:solidFill>
                <a:latin typeface="Times New Roman"/>
                <a:ea typeface="Arial"/>
              </a:rPr>
              <a:t>&lt;numéro&gt;</a:t>
            </a:fld>
            <a:endParaRPr b="0" lang="fr-FR" sz="1200" spc="-1" strike="noStrike">
              <a:latin typeface="Times New Roman"/>
            </a:endParaRPr>
          </a:p>
        </p:txBody>
      </p:sp>
      <p:sp>
        <p:nvSpPr>
          <p:cNvPr id="3" name="CustomShape 4"/>
          <p:cNvSpPr/>
          <p:nvPr/>
        </p:nvSpPr>
        <p:spPr>
          <a:xfrm>
            <a:off x="-4680" y="6132600"/>
            <a:ext cx="2344680" cy="712800"/>
          </a:xfrm>
          <a:prstGeom prst="rect">
            <a:avLst/>
          </a:prstGeom>
          <a:solidFill>
            <a:srgbClr val="e46c0a"/>
          </a:solidFill>
          <a:ln>
            <a:noFill/>
          </a:ln>
        </p:spPr>
        <p:style>
          <a:lnRef idx="0"/>
          <a:fillRef idx="0"/>
          <a:effectRef idx="0"/>
          <a:fontRef idx="minor"/>
        </p:style>
      </p:sp>
      <p:sp>
        <p:nvSpPr>
          <p:cNvPr id="4" name="CustomShape 5"/>
          <p:cNvSpPr/>
          <p:nvPr/>
        </p:nvSpPr>
        <p:spPr>
          <a:xfrm>
            <a:off x="2347920" y="6143760"/>
            <a:ext cx="6796080" cy="714240"/>
          </a:xfrm>
          <a:prstGeom prst="rect">
            <a:avLst/>
          </a:prstGeom>
          <a:solidFill>
            <a:srgbClr val="4f81bd"/>
          </a:solidFill>
          <a:ln>
            <a:noFill/>
          </a:ln>
        </p:spPr>
        <p:style>
          <a:lnRef idx="0"/>
          <a:fillRef idx="0"/>
          <a:effectRef idx="0"/>
          <a:fontRef idx="minor"/>
        </p:style>
        <p:txBody>
          <a:bodyPr lIns="90000" rIns="90000" tIns="46800" bIns="46800" anchor="ctr"/>
          <a:p>
            <a:pPr algn="ctr"/>
            <a:r>
              <a:rPr b="1" lang="en-US" sz="1400" spc="-1" strike="noStrike">
                <a:solidFill>
                  <a:srgbClr val="ffffff"/>
                </a:solidFill>
                <a:latin typeface="Arial"/>
                <a:ea typeface="Arial"/>
              </a:rPr>
              <a:t>FEDERATIONS, ASSOCIATIONS ET CLUBS SPORTIFS</a:t>
            </a:r>
            <a:endParaRPr b="0" lang="fr-FR" sz="1400" spc="-1" strike="noStrike">
              <a:solidFill>
                <a:srgbClr val="000000"/>
              </a:solidFill>
              <a:latin typeface="Arial"/>
            </a:endParaRPr>
          </a:p>
          <a:p>
            <a:pPr/>
            <a:endParaRPr b="0" lang="fr-FR" sz="1400" spc="-1" strike="noStrike">
              <a:solidFill>
                <a:srgbClr val="000000"/>
              </a:solidFill>
              <a:latin typeface="Arial"/>
            </a:endParaRPr>
          </a:p>
          <a:p>
            <a:pPr algn="r"/>
            <a:r>
              <a:rPr b="1" i="1" lang="en-US" sz="1400" spc="-1" strike="noStrike">
                <a:solidFill>
                  <a:srgbClr val="ffffff"/>
                </a:solidFill>
                <a:latin typeface="Arial"/>
                <a:ea typeface="Arial"/>
              </a:rPr>
              <a:t>Fabien CAMPORELLI</a:t>
            </a:r>
            <a:endParaRPr b="0" lang="fr-FR" sz="1400" spc="-1" strike="noStrike">
              <a:solidFill>
                <a:srgbClr val="000000"/>
              </a:solidFill>
              <a:latin typeface="Arial"/>
            </a:endParaRPr>
          </a:p>
        </p:txBody>
      </p:sp>
      <p:pic>
        <p:nvPicPr>
          <p:cNvPr id="5" name="" descr=""/>
          <p:cNvPicPr/>
          <p:nvPr/>
        </p:nvPicPr>
        <p:blipFill>
          <a:blip r:embed="rId2"/>
          <a:stretch/>
        </p:blipFill>
        <p:spPr>
          <a:xfrm>
            <a:off x="179280" y="6000840"/>
            <a:ext cx="2000520" cy="857160"/>
          </a:xfrm>
          <a:prstGeom prst="rect">
            <a:avLst/>
          </a:prstGeom>
          <a:ln>
            <a:noFill/>
          </a:ln>
        </p:spPr>
      </p:pic>
      <p:sp>
        <p:nvSpPr>
          <p:cNvPr id="6" name="CustomShape 6"/>
          <p:cNvSpPr/>
          <p:nvPr/>
        </p:nvSpPr>
        <p:spPr>
          <a:xfrm>
            <a:off x="1835280" y="6488280"/>
            <a:ext cx="504720" cy="3650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r"/>
            <a:fld id="{34C4DF5B-815F-4D0F-9DD7-3F08B78CBFFD}" type="slidenum">
              <a:rPr b="0" lang="fr-FR" sz="1200" spc="-1" strike="noStrike">
                <a:solidFill>
                  <a:srgbClr val="000000"/>
                </a:solidFill>
                <a:latin typeface="Arial"/>
                <a:ea typeface="Arial"/>
              </a:rPr>
              <a:t>&lt;numéro&gt;</a:t>
            </a:fld>
            <a:endParaRPr b="0" lang="fr-FR" sz="12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CustomShape 1"/>
          <p:cNvSpPr/>
          <p:nvPr/>
        </p:nvSpPr>
        <p:spPr>
          <a:xfrm>
            <a:off x="-4680" y="6132600"/>
            <a:ext cx="2344680" cy="712800"/>
          </a:xfrm>
          <a:prstGeom prst="rect">
            <a:avLst/>
          </a:prstGeom>
          <a:solidFill>
            <a:srgbClr val="e46c0a"/>
          </a:solidFill>
          <a:ln>
            <a:noFill/>
          </a:ln>
        </p:spPr>
        <p:style>
          <a:lnRef idx="0"/>
          <a:fillRef idx="0"/>
          <a:effectRef idx="0"/>
          <a:fontRef idx="minor"/>
        </p:style>
      </p:sp>
      <p:sp>
        <p:nvSpPr>
          <p:cNvPr id="44" name="CustomShape 2"/>
          <p:cNvSpPr/>
          <p:nvPr/>
        </p:nvSpPr>
        <p:spPr>
          <a:xfrm>
            <a:off x="2347920" y="6143760"/>
            <a:ext cx="6796080" cy="714240"/>
          </a:xfrm>
          <a:prstGeom prst="rect">
            <a:avLst/>
          </a:prstGeom>
          <a:solidFill>
            <a:srgbClr val="4f81bd"/>
          </a:solidFill>
          <a:ln>
            <a:noFill/>
          </a:ln>
        </p:spPr>
        <p:style>
          <a:lnRef idx="0"/>
          <a:fillRef idx="0"/>
          <a:effectRef idx="0"/>
          <a:fontRef idx="minor"/>
        </p:style>
        <p:txBody>
          <a:bodyPr lIns="90000" rIns="90000" tIns="46800" bIns="46800" anchor="ctr"/>
          <a:p>
            <a:pPr algn="ctr"/>
            <a:r>
              <a:rPr b="1" lang="en-US" sz="1400" spc="-1" strike="noStrike">
                <a:solidFill>
                  <a:srgbClr val="ffffff"/>
                </a:solidFill>
                <a:latin typeface="Arial"/>
                <a:ea typeface="Arial"/>
              </a:rPr>
              <a:t>FEDERATIONS, ASSOCIATIONS ET CLUBS SPORTIFS</a:t>
            </a:r>
            <a:endParaRPr b="0" lang="fr-FR" sz="1400" spc="-1" strike="noStrike">
              <a:solidFill>
                <a:srgbClr val="000000"/>
              </a:solidFill>
              <a:latin typeface="Arial"/>
            </a:endParaRPr>
          </a:p>
          <a:p>
            <a:pPr/>
            <a:endParaRPr b="0" lang="fr-FR" sz="1400" spc="-1" strike="noStrike">
              <a:solidFill>
                <a:srgbClr val="000000"/>
              </a:solidFill>
              <a:latin typeface="Arial"/>
            </a:endParaRPr>
          </a:p>
          <a:p>
            <a:pPr algn="r"/>
            <a:r>
              <a:rPr b="1" i="1" lang="en-US" sz="1400" spc="-1" strike="noStrike">
                <a:solidFill>
                  <a:srgbClr val="ffffff"/>
                </a:solidFill>
                <a:latin typeface="Arial"/>
                <a:ea typeface="Arial"/>
              </a:rPr>
              <a:t>Fabien CAMPORELLI</a:t>
            </a:r>
            <a:endParaRPr b="0" lang="fr-FR" sz="1400" spc="-1" strike="noStrike">
              <a:solidFill>
                <a:srgbClr val="000000"/>
              </a:solidFill>
              <a:latin typeface="Arial"/>
            </a:endParaRPr>
          </a:p>
        </p:txBody>
      </p:sp>
      <p:pic>
        <p:nvPicPr>
          <p:cNvPr id="45" name="" descr=""/>
          <p:cNvPicPr/>
          <p:nvPr/>
        </p:nvPicPr>
        <p:blipFill>
          <a:blip r:embed="rId2"/>
          <a:stretch/>
        </p:blipFill>
        <p:spPr>
          <a:xfrm>
            <a:off x="179280" y="6000840"/>
            <a:ext cx="2000520" cy="857160"/>
          </a:xfrm>
          <a:prstGeom prst="rect">
            <a:avLst/>
          </a:prstGeom>
          <a:ln>
            <a:noFill/>
          </a:ln>
        </p:spPr>
      </p:pic>
      <p:sp>
        <p:nvSpPr>
          <p:cNvPr id="46" name="CustomShape 3"/>
          <p:cNvSpPr/>
          <p:nvPr/>
        </p:nvSpPr>
        <p:spPr>
          <a:xfrm>
            <a:off x="1835280" y="6488280"/>
            <a:ext cx="504720" cy="3650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r"/>
            <a:fld id="{5A36A21F-B55C-4BFA-96B7-5D922CA50A9A}" type="slidenum">
              <a:rPr b="0" lang="fr-FR" sz="1200" spc="-1" strike="noStrike">
                <a:solidFill>
                  <a:srgbClr val="000000"/>
                </a:solidFill>
                <a:latin typeface="Arial"/>
                <a:ea typeface="Arial"/>
              </a:rPr>
              <a:t>&lt;numéro&gt;</a:t>
            </a:fld>
            <a:endParaRPr b="0" lang="fr-FR" sz="1200" spc="-1" strike="noStrike">
              <a:solidFill>
                <a:srgbClr val="000000"/>
              </a:solidFill>
              <a:latin typeface="Arial"/>
            </a:endParaRPr>
          </a:p>
        </p:txBody>
      </p:sp>
      <p:sp>
        <p:nvSpPr>
          <p:cNvPr id="47" name="PlaceHolder 4"/>
          <p:cNvSpPr>
            <a:spLocks noGrp="1"/>
          </p:cNvSpPr>
          <p:nvPr>
            <p:ph type="title"/>
          </p:nvPr>
        </p:nvSpPr>
        <p:spPr>
          <a:xfrm>
            <a:off x="456840" y="272520"/>
            <a:ext cx="8226360" cy="1141560"/>
          </a:xfrm>
          <a:prstGeom prst="rect">
            <a:avLst/>
          </a:prstGeom>
        </p:spPr>
        <p:txBody>
          <a:bodyPr lIns="0" rIns="0" tIns="0" bIns="0" anchor="ctr"/>
          <a:p>
            <a:pPr algn="ctr"/>
            <a:r>
              <a:rPr b="0" lang="fr-FR" sz="4400" spc="-1" strike="noStrike">
                <a:solidFill>
                  <a:srgbClr val="000000"/>
                </a:solidFill>
                <a:latin typeface="Calibri"/>
              </a:rPr>
              <a:t>Cliquez pour éditer le format du texte-titre</a:t>
            </a:r>
            <a:endParaRPr b="0" lang="fr-FR" sz="4400" spc="-1" strike="noStrike">
              <a:solidFill>
                <a:srgbClr val="000000"/>
              </a:solidFill>
              <a:latin typeface="Calibri"/>
            </a:endParaRPr>
          </a:p>
        </p:txBody>
      </p:sp>
      <p:sp>
        <p:nvSpPr>
          <p:cNvPr id="48" name="PlaceHolder 5"/>
          <p:cNvSpPr>
            <a:spLocks noGrp="1"/>
          </p:cNvSpPr>
          <p:nvPr>
            <p:ph type="body"/>
          </p:nvPr>
        </p:nvSpPr>
        <p:spPr>
          <a:xfrm>
            <a:off x="456840" y="1604880"/>
            <a:ext cx="8226360" cy="3973680"/>
          </a:xfrm>
          <a:prstGeom prst="rect">
            <a:avLst/>
          </a:prstGeom>
        </p:spPr>
        <p:txBody>
          <a:bodyPr lIns="0" rIns="0" tIns="0" bIns="0">
            <a:normAutofit/>
          </a:bodyPr>
          <a:p>
            <a:pPr marL="342720" indent="-342720">
              <a:spcBef>
                <a:spcPts val="799"/>
              </a:spcBef>
            </a:pPr>
            <a:r>
              <a:rPr b="0" lang="fr-FR" sz="3200" spc="-1" strike="noStrike">
                <a:solidFill>
                  <a:srgbClr val="000000"/>
                </a:solidFill>
                <a:latin typeface="Calibri"/>
              </a:rPr>
              <a:t>Cliquez pour éditer le format du plan de texte</a:t>
            </a:r>
            <a:endParaRPr b="0" lang="fr-FR" sz="3200" spc="-1" strike="noStrike">
              <a:solidFill>
                <a:srgbClr val="000000"/>
              </a:solidFill>
              <a:latin typeface="Calibri"/>
            </a:endParaRPr>
          </a:p>
          <a:p>
            <a:pPr lvl="1" marL="342720" indent="-342720">
              <a:spcBef>
                <a:spcPts val="799"/>
              </a:spcBef>
              <a:buClr>
                <a:srgbClr val="000000"/>
              </a:buClr>
              <a:buFont typeface="Times New Roman"/>
              <a:buChar char="–"/>
            </a:pPr>
            <a:r>
              <a:rPr b="0" lang="fr-FR" sz="3200" spc="-1" strike="noStrike">
                <a:solidFill>
                  <a:srgbClr val="000000"/>
                </a:solidFill>
                <a:latin typeface="Calibri"/>
              </a:rPr>
              <a:t>Second niveau de plan</a:t>
            </a:r>
            <a:endParaRPr b="0" lang="fr-FR" sz="3200" spc="-1" strike="noStrike">
              <a:solidFill>
                <a:srgbClr val="000000"/>
              </a:solidFill>
              <a:latin typeface="Calibri"/>
            </a:endParaRPr>
          </a:p>
          <a:p>
            <a:pPr lvl="2" marL="342720" indent="-342720">
              <a:spcBef>
                <a:spcPts val="799"/>
              </a:spcBef>
              <a:buClr>
                <a:srgbClr val="000000"/>
              </a:buClr>
              <a:buFont typeface="Times New Roman"/>
              <a:buChar char="•"/>
            </a:pPr>
            <a:r>
              <a:rPr b="0" lang="fr-FR" sz="3200" spc="-1" strike="noStrike">
                <a:solidFill>
                  <a:srgbClr val="000000"/>
                </a:solidFill>
                <a:latin typeface="Calibri"/>
              </a:rPr>
              <a:t>Troisième niveau de plan</a:t>
            </a:r>
            <a:endParaRPr b="0" lang="fr-FR" sz="3200" spc="-1" strike="noStrike">
              <a:solidFill>
                <a:srgbClr val="000000"/>
              </a:solidFill>
              <a:latin typeface="Calibri"/>
            </a:endParaRPr>
          </a:p>
          <a:p>
            <a:pPr lvl="3" marL="342720" indent="-342720">
              <a:spcBef>
                <a:spcPts val="799"/>
              </a:spcBef>
              <a:buClr>
                <a:srgbClr val="000000"/>
              </a:buClr>
              <a:buFont typeface="Times New Roman"/>
              <a:buChar char="–"/>
            </a:pPr>
            <a:r>
              <a:rPr b="0" lang="fr-FR" sz="3200" spc="-1" strike="noStrike">
                <a:solidFill>
                  <a:srgbClr val="000000"/>
                </a:solidFill>
                <a:latin typeface="Calibri"/>
              </a:rPr>
              <a:t>Quatrième niveau de plan</a:t>
            </a:r>
            <a:endParaRPr b="0" lang="fr-FR" sz="3200" spc="-1" strike="noStrike">
              <a:solidFill>
                <a:srgbClr val="000000"/>
              </a:solidFill>
              <a:latin typeface="Calibri"/>
            </a:endParaRPr>
          </a:p>
          <a:p>
            <a:pPr lvl="4" marL="342720" indent="-342720">
              <a:spcBef>
                <a:spcPts val="799"/>
              </a:spcBef>
              <a:buClr>
                <a:srgbClr val="000000"/>
              </a:buClr>
              <a:buFont typeface="Times New Roman"/>
              <a:buChar char="»"/>
            </a:pPr>
            <a:r>
              <a:rPr b="0" lang="fr-FR" sz="3200" spc="-1" strike="noStrike">
                <a:solidFill>
                  <a:srgbClr val="000000"/>
                </a:solidFill>
                <a:latin typeface="Calibri"/>
              </a:rPr>
              <a:t>Cinquième niveau de plan</a:t>
            </a:r>
            <a:endParaRPr b="0" lang="fr-FR" sz="3200" spc="-1" strike="noStrike">
              <a:solidFill>
                <a:srgbClr val="000000"/>
              </a:solidFill>
              <a:latin typeface="Calibri"/>
            </a:endParaRPr>
          </a:p>
          <a:p>
            <a:pPr lvl="5" marL="342720" indent="-342720">
              <a:spcBef>
                <a:spcPts val="799"/>
              </a:spcBef>
              <a:buClr>
                <a:srgbClr val="000000"/>
              </a:buClr>
              <a:buFont typeface="Times New Roman"/>
              <a:buChar char="»"/>
            </a:pPr>
            <a:r>
              <a:rPr b="0" lang="fr-FR" sz="3200" spc="-1" strike="noStrike">
                <a:solidFill>
                  <a:srgbClr val="000000"/>
                </a:solidFill>
                <a:latin typeface="Calibri"/>
              </a:rPr>
              <a:t>Sixième niveau de plan</a:t>
            </a:r>
            <a:endParaRPr b="0" lang="fr-FR" sz="3200" spc="-1" strike="noStrike">
              <a:solidFill>
                <a:srgbClr val="000000"/>
              </a:solidFill>
              <a:latin typeface="Calibri"/>
            </a:endParaRPr>
          </a:p>
          <a:p>
            <a:pPr lvl="6" marL="342720" indent="-342720">
              <a:spcBef>
                <a:spcPts val="799"/>
              </a:spcBef>
              <a:buClr>
                <a:srgbClr val="000000"/>
              </a:buClr>
              <a:buFont typeface="Times New Roman"/>
              <a:buChar char="»"/>
            </a:pPr>
            <a:r>
              <a:rPr b="0" lang="fr-FR" sz="3200" spc="-1" strike="noStrike">
                <a:solidFill>
                  <a:srgbClr val="000000"/>
                </a:solidFill>
                <a:latin typeface="Calibri"/>
              </a:rPr>
              <a:t>Septième niveau de plan</a:t>
            </a:r>
            <a:endParaRPr b="0" lang="fr-FR" sz="32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4" name="CustomShape 1"/>
          <p:cNvSpPr/>
          <p:nvPr/>
        </p:nvSpPr>
        <p:spPr>
          <a:xfrm>
            <a:off x="0" y="25560"/>
            <a:ext cx="9144000" cy="703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2000" spc="-1" strike="noStrike">
                <a:solidFill>
                  <a:srgbClr val="000000"/>
                </a:solidFill>
                <a:latin typeface="Arial"/>
              </a:rPr>
              <a:t>DEUST  1  cours de Philippe Baudet sld Mr Camporelli</a:t>
            </a:r>
            <a:endParaRPr b="0" lang="fr-FR" sz="2000" spc="-1" strike="noStrike">
              <a:solidFill>
                <a:srgbClr val="000000"/>
              </a:solidFill>
              <a:latin typeface="Arial"/>
            </a:endParaRPr>
          </a:p>
          <a:p>
            <a:pPr algn="ctr"/>
            <a:r>
              <a:rPr b="1" lang="fr-FR" sz="2000" spc="-1" strike="noStrike">
                <a:solidFill>
                  <a:srgbClr val="000000"/>
                </a:solidFill>
                <a:latin typeface="Arial"/>
              </a:rPr>
              <a:t>ECU 2.1.4 : fédérations, associations et clubs sportifs</a:t>
            </a:r>
            <a:endParaRPr b="0" lang="fr-FR" sz="2000" spc="-1" strike="noStrike">
              <a:solidFill>
                <a:srgbClr val="000000"/>
              </a:solidFill>
              <a:latin typeface="Arial"/>
            </a:endParaRPr>
          </a:p>
        </p:txBody>
      </p:sp>
      <p:pic>
        <p:nvPicPr>
          <p:cNvPr id="95" name="" descr=""/>
          <p:cNvPicPr/>
          <p:nvPr/>
        </p:nvPicPr>
        <p:blipFill>
          <a:blip r:embed="rId1"/>
          <a:stretch/>
        </p:blipFill>
        <p:spPr>
          <a:xfrm>
            <a:off x="395280" y="1341360"/>
            <a:ext cx="2844720" cy="2932200"/>
          </a:xfrm>
          <a:prstGeom prst="rect">
            <a:avLst/>
          </a:prstGeom>
          <a:ln>
            <a:noFill/>
          </a:ln>
        </p:spPr>
      </p:pic>
      <p:sp>
        <p:nvSpPr>
          <p:cNvPr id="96" name="CustomShape 2"/>
          <p:cNvSpPr/>
          <p:nvPr/>
        </p:nvSpPr>
        <p:spPr>
          <a:xfrm>
            <a:off x="3564000" y="907920"/>
            <a:ext cx="4968720" cy="37508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just">
              <a:lnSpc>
                <a:spcPct val="150000"/>
              </a:lnSpc>
              <a:buClr>
                <a:srgbClr val="0000ff"/>
              </a:buClr>
              <a:buFont typeface="Courier New"/>
              <a:buChar char="o"/>
            </a:pPr>
            <a:r>
              <a:rPr b="1" lang="fr-FR" sz="1800" spc="-1" strike="noStrike">
                <a:solidFill>
                  <a:srgbClr val="0000ff"/>
                </a:solidFill>
                <a:latin typeface="Arial"/>
              </a:rPr>
              <a:t> </a:t>
            </a:r>
            <a:r>
              <a:rPr b="1" lang="fr-FR" sz="1800" spc="-1" strike="noStrike">
                <a:solidFill>
                  <a:srgbClr val="0000ff"/>
                </a:solidFill>
                <a:latin typeface="Arial"/>
              </a:rPr>
              <a:t>Modalités d</a:t>
            </a:r>
            <a:r>
              <a:rPr b="1" lang="ja-JP" sz="1800" spc="-1" strike="noStrike">
                <a:solidFill>
                  <a:srgbClr val="0000ff"/>
                </a:solidFill>
                <a:latin typeface="Arial"/>
              </a:rPr>
              <a:t>’</a:t>
            </a:r>
            <a:r>
              <a:rPr b="1" lang="fr-FR" sz="1800" spc="-1" strike="noStrike">
                <a:solidFill>
                  <a:srgbClr val="0000ff"/>
                </a:solidFill>
                <a:latin typeface="Arial"/>
              </a:rPr>
              <a:t>organisation :</a:t>
            </a:r>
            <a:endParaRPr b="0" lang="fr-FR" sz="1800" spc="-1" strike="noStrike">
              <a:solidFill>
                <a:srgbClr val="000000"/>
              </a:solidFill>
              <a:latin typeface="Arial"/>
            </a:endParaRPr>
          </a:p>
          <a:p>
            <a:pPr algn="just">
              <a:lnSpc>
                <a:spcPct val="150000"/>
              </a:lnSpc>
            </a:pPr>
            <a:endParaRPr b="0" lang="fr-FR" sz="1800" spc="-1" strike="noStrike">
              <a:solidFill>
                <a:srgbClr val="000000"/>
              </a:solidFill>
              <a:latin typeface="Arial"/>
            </a:endParaRPr>
          </a:p>
          <a:p>
            <a:pPr algn="just">
              <a:lnSpc>
                <a:spcPct val="150000"/>
              </a:lnSpc>
            </a:pPr>
            <a:r>
              <a:rPr b="1" lang="fr-FR" sz="1800" spc="-1" strike="noStrike">
                <a:solidFill>
                  <a:srgbClr val="0000ff"/>
                </a:solidFill>
                <a:latin typeface="Arial"/>
              </a:rPr>
              <a:t>8 h CM + 16 h TD réparties sur 11 créneaux.</a:t>
            </a:r>
            <a:endParaRPr b="0" lang="fr-FR" sz="1800" spc="-1" strike="noStrike">
              <a:solidFill>
                <a:srgbClr val="000000"/>
              </a:solidFill>
              <a:latin typeface="Arial"/>
            </a:endParaRPr>
          </a:p>
          <a:p>
            <a:pPr algn="just">
              <a:lnSpc>
                <a:spcPct val="150000"/>
              </a:lnSpc>
            </a:pPr>
            <a:endParaRPr b="0" lang="fr-FR" sz="1800" spc="-1" strike="noStrike">
              <a:solidFill>
                <a:srgbClr val="000000"/>
              </a:solidFill>
              <a:latin typeface="Arial"/>
            </a:endParaRPr>
          </a:p>
          <a:p>
            <a:pPr algn="just">
              <a:lnSpc>
                <a:spcPct val="150000"/>
              </a:lnSpc>
              <a:buClr>
                <a:srgbClr val="0000ff"/>
              </a:buClr>
              <a:buFont typeface="Courier New"/>
              <a:buChar char="o"/>
            </a:pPr>
            <a:r>
              <a:rPr b="1" lang="fr-FR" sz="1800" spc="-1" strike="noStrike">
                <a:solidFill>
                  <a:srgbClr val="0000ff"/>
                </a:solidFill>
                <a:latin typeface="Arial"/>
              </a:rPr>
              <a:t> </a:t>
            </a:r>
            <a:r>
              <a:rPr b="1" lang="fr-FR" sz="1800" spc="-1" strike="noStrike">
                <a:solidFill>
                  <a:srgbClr val="0000ff"/>
                </a:solidFill>
                <a:latin typeface="Arial"/>
              </a:rPr>
              <a:t>Modalités d</a:t>
            </a:r>
            <a:r>
              <a:rPr b="1" lang="ja-JP" sz="1800" spc="-1" strike="noStrike">
                <a:solidFill>
                  <a:srgbClr val="0000ff"/>
                </a:solidFill>
                <a:latin typeface="Arial"/>
              </a:rPr>
              <a:t>’</a:t>
            </a:r>
            <a:r>
              <a:rPr b="1" lang="fr-FR" sz="1800" spc="-1" strike="noStrike">
                <a:solidFill>
                  <a:srgbClr val="0000ff"/>
                </a:solidFill>
                <a:latin typeface="Arial"/>
              </a:rPr>
              <a:t>évaluation : 100% CC</a:t>
            </a:r>
            <a:endParaRPr b="0" lang="fr-FR" sz="1800" spc="-1" strike="noStrike">
              <a:solidFill>
                <a:srgbClr val="000000"/>
              </a:solidFill>
              <a:latin typeface="Arial"/>
            </a:endParaRPr>
          </a:p>
          <a:p>
            <a:pPr algn="just">
              <a:lnSpc>
                <a:spcPct val="150000"/>
              </a:lnSpc>
            </a:pPr>
            <a:endParaRPr b="0" lang="fr-FR" sz="1800" spc="-1" strike="noStrike">
              <a:solidFill>
                <a:srgbClr val="000000"/>
              </a:solidFill>
              <a:latin typeface="Arial"/>
            </a:endParaRPr>
          </a:p>
          <a:p>
            <a:pPr algn="just">
              <a:lnSpc>
                <a:spcPct val="150000"/>
              </a:lnSpc>
            </a:pPr>
            <a:r>
              <a:rPr b="1" lang="fr-FR" sz="1800" spc="-1" strike="noStrike">
                <a:solidFill>
                  <a:srgbClr val="0000ff"/>
                </a:solidFill>
                <a:latin typeface="Arial"/>
              </a:rPr>
              <a:t>DOSSIER à rendre INDIVIDUELLEMENT et à présenter COLLECTIVEMENT lors du dernier créneau sous la forme d</a:t>
            </a:r>
            <a:r>
              <a:rPr b="1" lang="ja-JP" sz="1800" spc="-1" strike="noStrike">
                <a:solidFill>
                  <a:srgbClr val="0000ff"/>
                </a:solidFill>
                <a:latin typeface="Arial"/>
              </a:rPr>
              <a:t>’</a:t>
            </a:r>
            <a:r>
              <a:rPr b="1" lang="fr-FR" sz="1800" spc="-1" strike="noStrike">
                <a:solidFill>
                  <a:srgbClr val="0000ff"/>
                </a:solidFill>
                <a:latin typeface="Arial"/>
              </a:rPr>
              <a:t>un POSTER.</a:t>
            </a:r>
            <a:endParaRPr b="0" lang="fr-FR" sz="1800" spc="-1" strike="noStrike">
              <a:solidFill>
                <a:srgbClr val="000000"/>
              </a:solidFill>
              <a:latin typeface="Arial"/>
            </a:endParaRPr>
          </a:p>
        </p:txBody>
      </p:sp>
      <p:sp>
        <p:nvSpPr>
          <p:cNvPr id="97" name="CustomShape 3"/>
          <p:cNvSpPr/>
          <p:nvPr/>
        </p:nvSpPr>
        <p:spPr>
          <a:xfrm>
            <a:off x="395280" y="4797360"/>
            <a:ext cx="8209080" cy="11912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just"/>
            <a:r>
              <a:rPr b="1" i="1" lang="fr-FR" sz="1800" spc="-1" strike="noStrike">
                <a:solidFill>
                  <a:srgbClr val="000000"/>
                </a:solidFill>
                <a:latin typeface="Arial"/>
              </a:rPr>
              <a:t>« Vous avez décidé de vous investir dans un projet associatif (sportif, socio-sportif, éducatif, etc.) et vous envisagez de créer votre club. De l</a:t>
            </a:r>
            <a:r>
              <a:rPr b="1" i="1" lang="ja-JP" sz="1800" spc="-1" strike="noStrike">
                <a:solidFill>
                  <a:srgbClr val="000000"/>
                </a:solidFill>
                <a:latin typeface="Arial"/>
              </a:rPr>
              <a:t>’</a:t>
            </a:r>
            <a:r>
              <a:rPr b="1" i="1" lang="fr-FR" sz="1800" spc="-1" strike="noStrike">
                <a:solidFill>
                  <a:srgbClr val="000000"/>
                </a:solidFill>
                <a:latin typeface="Arial"/>
              </a:rPr>
              <a:t>idée au projet (faisable et concret), montrez comment vous vous y prenez ».</a:t>
            </a:r>
            <a:endParaRPr b="0" lang="fr-FR" sz="1800" spc="-1" strike="noStrike">
              <a:solidFill>
                <a:srgbClr val="000000"/>
              </a:solidFill>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aphicFrame>
        <p:nvGraphicFramePr>
          <p:cNvPr id="248" name="Table 1"/>
          <p:cNvGraphicFramePr/>
          <p:nvPr/>
        </p:nvGraphicFramePr>
        <p:xfrm>
          <a:off x="324000" y="981000"/>
          <a:ext cx="8357760" cy="4482720"/>
        </p:xfrm>
        <a:graphic>
          <a:graphicData uri="http://schemas.openxmlformats.org/drawingml/2006/table">
            <a:tbl>
              <a:tblPr/>
              <a:tblGrid>
                <a:gridCol w="1944720"/>
                <a:gridCol w="6413040"/>
              </a:tblGrid>
              <a:tr h="914400">
                <a:tc>
                  <a:txBody>
                    <a:bodyPr lIns="90000" rIns="90000" tIns="135000"/>
                    <a:p>
                      <a:pPr algn="ctr">
                        <a:lnSpc>
                          <a:spcPct val="81000"/>
                        </a:lnSpc>
                      </a:pPr>
                      <a:r>
                        <a:rPr b="1" lang="fr-FR" sz="1800" spc="-1" strike="noStrike">
                          <a:solidFill>
                            <a:srgbClr val="000000"/>
                          </a:solidFill>
                          <a:latin typeface="Arial"/>
                          <a:ea typeface="Arial"/>
                        </a:rPr>
                        <a:t>HUMAINES</a:t>
                      </a:r>
                      <a:endParaRPr b="0" lang="fr-FR" sz="1800" spc="-1" strike="noStrike">
                        <a:solidFill>
                          <a:srgbClr val="000000"/>
                        </a:solidFill>
                        <a:latin typeface="Arial"/>
                      </a:endParaRPr>
                    </a:p>
                  </a:txBody>
                  <a:tcPr marL="90000" marR="90000">
                    <a:noFill/>
                  </a:tcPr>
                </a:tc>
                <a:tc>
                  <a:txBody>
                    <a:bodyPr lIns="90000" rIns="90000" tIns="135000"/>
                    <a:p>
                      <a:pPr algn="just">
                        <a:lnSpc>
                          <a:spcPct val="81000"/>
                        </a:lnSpc>
                      </a:pPr>
                      <a:r>
                        <a:rPr b="0" lang="fr-FR" sz="1800" spc="-1" strike="noStrike">
                          <a:solidFill>
                            <a:srgbClr val="000000"/>
                          </a:solidFill>
                          <a:latin typeface="Arial"/>
                          <a:ea typeface="Arial"/>
                        </a:rPr>
                        <a:t>nos sentiments de respect, de considération, d'appréciation et d'empathie pour d'autres humains</a:t>
                      </a:r>
                      <a:endParaRPr b="0" lang="fr-FR" sz="1800" spc="-1" strike="noStrike">
                        <a:solidFill>
                          <a:srgbClr val="000000"/>
                        </a:solidFill>
                        <a:latin typeface="Arial"/>
                      </a:endParaRPr>
                    </a:p>
                    <a:p>
                      <a:pPr algn="just">
                        <a:lnSpc>
                          <a:spcPct val="81000"/>
                        </a:lnSpc>
                      </a:pPr>
                      <a:endParaRPr b="0" lang="fr-FR" sz="1800" spc="-1" strike="noStrike">
                        <a:solidFill>
                          <a:srgbClr val="000000"/>
                        </a:solidFill>
                        <a:latin typeface="Arial"/>
                      </a:endParaRPr>
                    </a:p>
                  </a:txBody>
                  <a:tcPr marL="90000" marR="90000">
                    <a:noFill/>
                  </a:tcPr>
                </a:tc>
              </a:tr>
              <a:tr h="640080">
                <a:tc>
                  <a:txBody>
                    <a:bodyPr lIns="90000" rIns="90000" tIns="135000"/>
                    <a:p>
                      <a:pPr algn="ctr">
                        <a:lnSpc>
                          <a:spcPct val="81000"/>
                        </a:lnSpc>
                      </a:pPr>
                      <a:r>
                        <a:rPr b="1" lang="fr-FR" sz="1800" spc="-1" strike="noStrike">
                          <a:solidFill>
                            <a:srgbClr val="000000"/>
                          </a:solidFill>
                          <a:latin typeface="Arial"/>
                          <a:ea typeface="Arial"/>
                        </a:rPr>
                        <a:t>ÉTHIQUES</a:t>
                      </a:r>
                      <a:endParaRPr b="0" lang="fr-FR" sz="1800" spc="-1" strike="noStrike">
                        <a:solidFill>
                          <a:srgbClr val="000000"/>
                        </a:solidFill>
                        <a:latin typeface="Arial"/>
                      </a:endParaRPr>
                    </a:p>
                  </a:txBody>
                  <a:tcPr marL="90000" marR="90000">
                    <a:noFill/>
                  </a:tcPr>
                </a:tc>
                <a:tc>
                  <a:txBody>
                    <a:bodyPr lIns="90000" rIns="90000" tIns="135000"/>
                    <a:p>
                      <a:pPr algn="just">
                        <a:lnSpc>
                          <a:spcPct val="81000"/>
                        </a:lnSpc>
                      </a:pPr>
                      <a:r>
                        <a:rPr b="0" lang="fr-FR" sz="1800" spc="-1" strike="noStrike">
                          <a:solidFill>
                            <a:srgbClr val="000000"/>
                          </a:solidFill>
                          <a:latin typeface="Arial"/>
                          <a:ea typeface="Arial"/>
                        </a:rPr>
                        <a:t>celles qui nous édictent une conduite qui respecte autrui</a:t>
                      </a:r>
                      <a:endParaRPr b="0" lang="fr-FR" sz="1800" spc="-1" strike="noStrike">
                        <a:solidFill>
                          <a:srgbClr val="000000"/>
                        </a:solidFill>
                        <a:latin typeface="Arial"/>
                      </a:endParaRPr>
                    </a:p>
                    <a:p>
                      <a:pPr algn="just">
                        <a:lnSpc>
                          <a:spcPct val="81000"/>
                        </a:lnSpc>
                      </a:pPr>
                      <a:endParaRPr b="0" lang="fr-FR" sz="1800" spc="-1" strike="noStrike">
                        <a:solidFill>
                          <a:srgbClr val="000000"/>
                        </a:solidFill>
                        <a:latin typeface="Arial"/>
                      </a:endParaRPr>
                    </a:p>
                  </a:txBody>
                  <a:tcPr marL="90000" marR="90000">
                    <a:noFill/>
                  </a:tcPr>
                </a:tc>
              </a:tr>
              <a:tr h="1738800">
                <a:tc>
                  <a:txBody>
                    <a:bodyPr lIns="90000" rIns="90000" tIns="135000"/>
                    <a:p>
                      <a:pPr algn="ctr">
                        <a:lnSpc>
                          <a:spcPct val="81000"/>
                        </a:lnSpc>
                      </a:pPr>
                      <a:endParaRPr b="0" lang="fr-FR" sz="2400" spc="-1" strike="noStrike">
                        <a:solidFill>
                          <a:srgbClr val="000000"/>
                        </a:solidFill>
                        <a:latin typeface="Arial"/>
                      </a:endParaRPr>
                    </a:p>
                    <a:p>
                      <a:pPr algn="ctr">
                        <a:lnSpc>
                          <a:spcPct val="81000"/>
                        </a:lnSpc>
                      </a:pPr>
                      <a:endParaRPr b="0" lang="fr-FR" sz="2400" spc="-1" strike="noStrike">
                        <a:solidFill>
                          <a:srgbClr val="000000"/>
                        </a:solidFill>
                        <a:latin typeface="Arial"/>
                      </a:endParaRPr>
                    </a:p>
                    <a:p>
                      <a:pPr algn="ctr">
                        <a:lnSpc>
                          <a:spcPct val="81000"/>
                        </a:lnSpc>
                      </a:pPr>
                      <a:r>
                        <a:rPr b="1" lang="fr-FR" sz="1800" spc="-1" strike="noStrike">
                          <a:solidFill>
                            <a:srgbClr val="000000"/>
                          </a:solidFill>
                          <a:latin typeface="Arial"/>
                          <a:ea typeface="Arial"/>
                        </a:rPr>
                        <a:t>MORALES</a:t>
                      </a:r>
                      <a:endParaRPr b="0" lang="fr-FR" sz="1800" spc="-1" strike="noStrike">
                        <a:solidFill>
                          <a:srgbClr val="000000"/>
                        </a:solidFill>
                        <a:latin typeface="Arial"/>
                      </a:endParaRPr>
                    </a:p>
                  </a:txBody>
                  <a:tcPr marL="90000" marR="90000">
                    <a:noFill/>
                  </a:tcPr>
                </a:tc>
                <a:tc>
                  <a:txBody>
                    <a:bodyPr lIns="90000" rIns="90000" tIns="135000"/>
                    <a:p>
                      <a:pPr algn="just">
                        <a:lnSpc>
                          <a:spcPct val="81000"/>
                        </a:lnSpc>
                      </a:pPr>
                      <a:r>
                        <a:rPr b="0" lang="fr-FR" sz="1800" spc="-1" strike="noStrike">
                          <a:solidFill>
                            <a:srgbClr val="000000"/>
                          </a:solidFill>
                          <a:latin typeface="Arial"/>
                          <a:ea typeface="Arial"/>
                        </a:rPr>
                        <a:t>les lois, les injonctions extérieures et les règles  prescrites, </a:t>
                      </a:r>
                      <a:endParaRPr b="0" lang="fr-FR" sz="1800" spc="-1" strike="noStrike">
                        <a:solidFill>
                          <a:srgbClr val="000000"/>
                        </a:solidFill>
                        <a:latin typeface="Arial"/>
                      </a:endParaRPr>
                    </a:p>
                    <a:p>
                      <a:pPr algn="just">
                        <a:lnSpc>
                          <a:spcPct val="81000"/>
                        </a:lnSpc>
                      </a:pPr>
                      <a:r>
                        <a:rPr b="0" lang="fr-FR" sz="1800" spc="-1" strike="noStrike">
                          <a:solidFill>
                            <a:srgbClr val="000000"/>
                          </a:solidFill>
                          <a:latin typeface="Arial"/>
                          <a:ea typeface="Arial"/>
                        </a:rPr>
                        <a:t>- soit par des institutions (famille, école, religion, etc.), </a:t>
                      </a:r>
                      <a:endParaRPr b="0" lang="fr-FR" sz="1800" spc="-1" strike="noStrike">
                        <a:solidFill>
                          <a:srgbClr val="000000"/>
                        </a:solidFill>
                        <a:latin typeface="Arial"/>
                      </a:endParaRPr>
                    </a:p>
                    <a:p>
                      <a:pPr algn="just">
                        <a:lnSpc>
                          <a:spcPct val="81000"/>
                        </a:lnSpc>
                      </a:pPr>
                      <a:r>
                        <a:rPr b="0" lang="fr-FR" sz="1800" spc="-1" strike="noStrike">
                          <a:solidFill>
                            <a:srgbClr val="000000"/>
                          </a:solidFill>
                          <a:latin typeface="Arial"/>
                          <a:ea typeface="Arial"/>
                        </a:rPr>
                        <a:t>- soit par nous mêmes,</a:t>
                      </a:r>
                      <a:endParaRPr b="0" lang="fr-FR" sz="1800" spc="-1" strike="noStrike">
                        <a:solidFill>
                          <a:srgbClr val="000000"/>
                        </a:solidFill>
                        <a:latin typeface="Arial"/>
                      </a:endParaRPr>
                    </a:p>
                    <a:p>
                      <a:pPr algn="just">
                        <a:lnSpc>
                          <a:spcPct val="81000"/>
                        </a:lnSpc>
                      </a:pPr>
                      <a:r>
                        <a:rPr b="0" lang="fr-FR" sz="1800" spc="-1" strike="noStrike">
                          <a:solidFill>
                            <a:srgbClr val="000000"/>
                          </a:solidFill>
                          <a:latin typeface="Arial"/>
                          <a:ea typeface="Arial"/>
                        </a:rPr>
                        <a:t>qui édictent nos conduites de respect de l'autre, de son intégrité physique et mentale, et de sa vie.</a:t>
                      </a:r>
                      <a:endParaRPr b="0" lang="fr-FR" sz="1800" spc="-1" strike="noStrike">
                        <a:solidFill>
                          <a:srgbClr val="000000"/>
                        </a:solidFill>
                        <a:latin typeface="Arial"/>
                      </a:endParaRPr>
                    </a:p>
                    <a:p>
                      <a:pPr algn="just">
                        <a:lnSpc>
                          <a:spcPct val="81000"/>
                        </a:lnSpc>
                      </a:pPr>
                      <a:endParaRPr b="0" lang="fr-FR" sz="1800" spc="-1" strike="noStrike">
                        <a:solidFill>
                          <a:srgbClr val="000000"/>
                        </a:solidFill>
                        <a:latin typeface="Arial"/>
                      </a:endParaRPr>
                    </a:p>
                  </a:txBody>
                  <a:tcPr marL="90000" marR="90000">
                    <a:noFill/>
                  </a:tcPr>
                </a:tc>
              </a:tr>
              <a:tr h="1189440">
                <a:tc>
                  <a:txBody>
                    <a:bodyPr lIns="90000" rIns="90000" tIns="135000"/>
                    <a:p>
                      <a:pPr algn="ctr">
                        <a:lnSpc>
                          <a:spcPct val="81000"/>
                        </a:lnSpc>
                      </a:pPr>
                      <a:r>
                        <a:rPr b="1" lang="fr-FR" sz="1800" spc="-1" strike="noStrike">
                          <a:solidFill>
                            <a:srgbClr val="000000"/>
                          </a:solidFill>
                          <a:latin typeface="Arial"/>
                          <a:ea typeface="Arial"/>
                        </a:rPr>
                        <a:t>UNIVERSELLES (humaines + morales)</a:t>
                      </a:r>
                      <a:endParaRPr b="0" lang="fr-FR" sz="1800" spc="-1" strike="noStrike">
                        <a:solidFill>
                          <a:srgbClr val="000000"/>
                        </a:solidFill>
                        <a:latin typeface="Arial"/>
                      </a:endParaRPr>
                    </a:p>
                  </a:txBody>
                  <a:tcPr marL="90000" marR="90000">
                    <a:noFill/>
                  </a:tcPr>
                </a:tc>
                <a:tc>
                  <a:txBody>
                    <a:bodyPr lIns="90000" rIns="90000" tIns="135000"/>
                    <a:p>
                      <a:pPr algn="just">
                        <a:lnSpc>
                          <a:spcPct val="81000"/>
                        </a:lnSpc>
                      </a:pPr>
                      <a:r>
                        <a:rPr b="0" lang="fr-FR" sz="1800" spc="-1" strike="noStrike">
                          <a:solidFill>
                            <a:srgbClr val="000000"/>
                          </a:solidFill>
                          <a:latin typeface="Arial"/>
                          <a:ea typeface="Arial"/>
                        </a:rPr>
                        <a:t>ressenties dans notre fort intérieur (notre conscience), et exprimées dans des lois, des constitutions, ainsi que de nombreux textes internationaux (Déclarations, Conventions, etc..) affirmant les Droits Humains. </a:t>
                      </a:r>
                      <a:endParaRPr b="0" lang="fr-FR" sz="1800" spc="-1" strike="noStrike">
                        <a:solidFill>
                          <a:srgbClr val="000000"/>
                        </a:solidFill>
                        <a:latin typeface="Arial"/>
                      </a:endParaRPr>
                    </a:p>
                  </a:txBody>
                  <a:tcPr marL="90000" marR="90000">
                    <a:noFill/>
                  </a:tcPr>
                </a:tc>
              </a:tr>
            </a:tbl>
          </a:graphicData>
        </a:graphic>
      </p:graphicFrame>
      <p:sp>
        <p:nvSpPr>
          <p:cNvPr id="249" name="CustomShape 2"/>
          <p:cNvSpPr/>
          <p:nvPr/>
        </p:nvSpPr>
        <p:spPr>
          <a:xfrm>
            <a:off x="0" y="189000"/>
            <a:ext cx="91440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LA NOTION DE VALEURS</a:t>
            </a:r>
            <a:endParaRPr b="0" lang="fr-FR" sz="1800" spc="-1" strike="noStrike">
              <a:solidFill>
                <a:srgbClr val="000000"/>
              </a:solidFill>
              <a:latin typeface="Arial"/>
            </a:endParaRPr>
          </a:p>
        </p:txBody>
      </p:sp>
      <p:sp>
        <p:nvSpPr>
          <p:cNvPr id="250" name="CustomShape 3"/>
          <p:cNvSpPr/>
          <p:nvPr/>
        </p:nvSpPr>
        <p:spPr>
          <a:xfrm>
            <a:off x="179280" y="5661000"/>
            <a:ext cx="289080" cy="289080"/>
          </a:xfrm>
          <a:custGeom>
            <a:avLst/>
            <a:gdLst/>
            <a:ahLst/>
            <a:rect l="0" t="0" r="r" b="b"/>
            <a:pathLst>
              <a:path w="804" h="804">
                <a:moveTo>
                  <a:pt x="0" y="0"/>
                </a:moveTo>
                <a:lnTo>
                  <a:pt x="803" y="0"/>
                </a:lnTo>
                <a:lnTo>
                  <a:pt x="803" y="803"/>
                </a:lnTo>
                <a:lnTo>
                  <a:pt x="0" y="803"/>
                </a:lnTo>
                <a:lnTo>
                  <a:pt x="0" y="0"/>
                </a:lnTo>
                <a:moveTo>
                  <a:pt x="0" y="0"/>
                </a:moveTo>
                <a:lnTo>
                  <a:pt x="803" y="0"/>
                </a:lnTo>
                <a:lnTo>
                  <a:pt x="751" y="52"/>
                </a:lnTo>
                <a:lnTo>
                  <a:pt x="52" y="52"/>
                </a:lnTo>
                <a:lnTo>
                  <a:pt x="0" y="0"/>
                </a:lnTo>
                <a:moveTo>
                  <a:pt x="803" y="0"/>
                </a:moveTo>
                <a:lnTo>
                  <a:pt x="803" y="803"/>
                </a:lnTo>
                <a:lnTo>
                  <a:pt x="751" y="751"/>
                </a:lnTo>
                <a:lnTo>
                  <a:pt x="751" y="52"/>
                </a:lnTo>
                <a:lnTo>
                  <a:pt x="803" y="0"/>
                </a:lnTo>
                <a:moveTo>
                  <a:pt x="803" y="803"/>
                </a:moveTo>
                <a:lnTo>
                  <a:pt x="0" y="803"/>
                </a:lnTo>
                <a:lnTo>
                  <a:pt x="52" y="751"/>
                </a:lnTo>
                <a:lnTo>
                  <a:pt x="751" y="751"/>
                </a:lnTo>
                <a:lnTo>
                  <a:pt x="803" y="803"/>
                </a:lnTo>
                <a:moveTo>
                  <a:pt x="0" y="803"/>
                </a:moveTo>
                <a:lnTo>
                  <a:pt x="0" y="0"/>
                </a:lnTo>
                <a:lnTo>
                  <a:pt x="52" y="52"/>
                </a:lnTo>
                <a:lnTo>
                  <a:pt x="52" y="751"/>
                </a:lnTo>
                <a:lnTo>
                  <a:pt x="0" y="803"/>
                </a:lnTo>
                <a:moveTo>
                  <a:pt x="141" y="401"/>
                </a:moveTo>
                <a:lnTo>
                  <a:pt x="662" y="141"/>
                </a:lnTo>
                <a:lnTo>
                  <a:pt x="662" y="662"/>
                </a:lnTo>
                <a:lnTo>
                  <a:pt x="141" y="401"/>
                </a:lnTo>
              </a:path>
            </a:pathLst>
          </a:custGeom>
          <a:solidFill>
            <a:srgbClr val="4f81bd"/>
          </a:solidFill>
          <a:ln w="25560">
            <a:solidFill>
              <a:srgbClr val="385d8a"/>
            </a:solidFill>
            <a:miter/>
          </a:ln>
        </p:spPr>
        <p:style>
          <a:lnRef idx="0"/>
          <a:fillRef idx="0"/>
          <a:effectRef idx="0"/>
          <a:fontRef idx="minor"/>
        </p:style>
      </p:sp>
    </p:spTree>
  </p:cSld>
  <p:timing>
    <p:tnLst>
      <p:par>
        <p:cTn id="115" dur="indefinite" restart="never" nodeType="tmRoot">
          <p:childTnLst>
            <p:seq>
              <p:cTn id="116" dur="indefinite" nodeType="mainSeq">
                <p:childTnLst>
                  <p:par>
                    <p:cTn id="117" dur="indefinite" nodeType="clickEffect" fill="hold">
                      <p:stCondLst>
                        <p:cond delay="indefinite"/>
                      </p:stCondLst>
                      <p:childTnLst>
                        <p:par>
                          <p:cTn id="118" dur="indefinite" nodeType="clickEffect" fill="hold">
                            <p:stCondLst>
                              <p:cond delay="0"/>
                            </p:stCondLst>
                            <p:childTnLst>
                              <p:par>
                                <p:cTn id="119" dur="indefinite" nodeType="clickEffect" fill="hold" presetClass="entr" presetID="1">
                                  <p:stCondLst>
                                    <p:cond delay="0"/>
                                  </p:stCondLst>
                                  <p:childTnLst>
                                    <p:set>
                                      <p:cBhvr>
                                        <p:cTn id="120" dur="1" fill="hold">
                                          <p:stCondLst>
                                            <p:cond delay="0"/>
                                          </p:stCondLst>
                                        </p:cTn>
                                        <p:tgtEl>
                                          <p:spTgt spid="248"/>
                                        </p:tgtEl>
                                        <p:attrNameLst>
                                          <p:attrName>style.visibility</p:attrName>
                                        </p:attrNameLst>
                                      </p:cBhvr>
                                      <p:to>
                                        <p:strVal val="visible"/>
                                      </p:to>
                                    </p:set>
                                  </p:childTnLst>
                                </p:cTn>
                              </p:par>
                            </p:childTnLst>
                          </p:cTn>
                        </p:par>
                      </p:childTnLst>
                    </p:cTn>
                  </p:par>
                  <p:par>
                    <p:cTn id="121" dur="indefinite" nodeType="clickEffect" fill="hold">
                      <p:stCondLst>
                        <p:cond delay="indefinite"/>
                      </p:stCondLst>
                      <p:childTnLst>
                        <p:par>
                          <p:cTn id="122" dur="indefinite" nodeType="clickEffect" fill="hold">
                            <p:stCondLst>
                              <p:cond delay="0"/>
                            </p:stCondLst>
                            <p:childTnLst>
                              <p:par>
                                <p:cTn id="123" dur="indefinite" nodeType="clickEffect" fill="hold" presetClass="entr" presetID="1">
                                  <p:stCondLst>
                                    <p:cond delay="0"/>
                                  </p:stCondLst>
                                  <p:childTnLst>
                                    <p:set>
                                      <p:cBhvr>
                                        <p:cTn id="124" dur="1" fill="hold">
                                          <p:stCondLst>
                                            <p:cond delay="0"/>
                                          </p:stCondLst>
                                        </p:cTn>
                                        <p:tgtEl>
                                          <p:spTgt spid="248"/>
                                        </p:tgtEl>
                                        <p:attrNameLst>
                                          <p:attrName>style.visibility</p:attrName>
                                        </p:attrNameLst>
                                      </p:cBhvr>
                                      <p:to>
                                        <p:strVal val="visible"/>
                                      </p:to>
                                    </p:set>
                                  </p:childTnLst>
                                </p:cTn>
                              </p:par>
                            </p:childTnLst>
                          </p:cTn>
                        </p:par>
                      </p:childTnLst>
                    </p:cTn>
                  </p:par>
                  <p:par>
                    <p:cTn id="125" dur="indefinite" nodeType="clickEffect" fill="hold">
                      <p:stCondLst>
                        <p:cond delay="indefinite"/>
                      </p:stCondLst>
                      <p:childTnLst>
                        <p:par>
                          <p:cTn id="126" dur="indefinite" nodeType="clickEffect" fill="hold">
                            <p:stCondLst>
                              <p:cond delay="0"/>
                            </p:stCondLst>
                            <p:childTnLst>
                              <p:par>
                                <p:cTn id="127" dur="indefinite" nodeType="clickEffect" fill="hold" presetClass="entr" presetID="1">
                                  <p:stCondLst>
                                    <p:cond delay="0"/>
                                  </p:stCondLst>
                                  <p:childTnLst>
                                    <p:set>
                                      <p:cBhvr>
                                        <p:cTn id="128" dur="1" fill="hold">
                                          <p:stCondLst>
                                            <p:cond delay="0"/>
                                          </p:stCondLst>
                                        </p:cTn>
                                        <p:tgtEl>
                                          <p:spTgt spid="248"/>
                                        </p:tgtEl>
                                        <p:attrNameLst>
                                          <p:attrName>style.visibility</p:attrName>
                                        </p:attrNameLst>
                                      </p:cBhvr>
                                      <p:to>
                                        <p:strVal val="visible"/>
                                      </p:to>
                                    </p:set>
                                  </p:childTnLst>
                                </p:cTn>
                              </p:par>
                            </p:childTnLst>
                          </p:cTn>
                        </p:par>
                      </p:childTnLst>
                    </p:cTn>
                  </p:par>
                  <p:par>
                    <p:cTn id="129" dur="indefinite" nodeType="clickEffect" fill="hold">
                      <p:stCondLst>
                        <p:cond delay="indefinite"/>
                      </p:stCondLst>
                      <p:childTnLst>
                        <p:par>
                          <p:cTn id="130" dur="indefinite" nodeType="clickEffect" fill="hold">
                            <p:stCondLst>
                              <p:cond delay="0"/>
                            </p:stCondLst>
                            <p:childTnLst>
                              <p:par>
                                <p:cTn id="131" dur="indefinite" nodeType="clickEffect" fill="hold" presetClass="entr" presetID="1">
                                  <p:stCondLst>
                                    <p:cond delay="0"/>
                                  </p:stCondLst>
                                  <p:childTnLst>
                                    <p:set>
                                      <p:cBhvr>
                                        <p:cTn id="132" dur="1" fill="hold">
                                          <p:stCondLst>
                                            <p:cond delay="0"/>
                                          </p:stCondLst>
                                        </p:cTn>
                                        <p:tgtEl>
                                          <p:spTgt spid="248"/>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aphicFrame>
        <p:nvGraphicFramePr>
          <p:cNvPr id="251" name="Table 1"/>
          <p:cNvGraphicFramePr/>
          <p:nvPr/>
        </p:nvGraphicFramePr>
        <p:xfrm>
          <a:off x="0" y="0"/>
          <a:ext cx="9145080" cy="337680"/>
        </p:xfrm>
        <a:graphic>
          <a:graphicData uri="http://schemas.openxmlformats.org/drawingml/2006/table">
            <a:tbl>
              <a:tblPr/>
              <a:tblGrid>
                <a:gridCol w="2484720"/>
                <a:gridCol w="3528000"/>
                <a:gridCol w="3132360"/>
              </a:tblGrid>
              <a:tr h="337680">
                <a:tc>
                  <a:txBody>
                    <a:bodyPr lIns="90000" rIns="90000" tIns="116280" bIns="46800"/>
                    <a:p>
                      <a:pPr algn="ctr">
                        <a:lnSpc>
                          <a:spcPct val="81000"/>
                        </a:lnSpc>
                      </a:pPr>
                      <a:r>
                        <a:rPr b="1" lang="fr-FR" sz="1400" spc="-1" strike="noStrike">
                          <a:solidFill>
                            <a:srgbClr val="ffff00"/>
                          </a:solidFill>
                          <a:latin typeface="Arial"/>
                          <a:ea typeface="Arial"/>
                        </a:rPr>
                        <a:t>I. LES ASSOCIATIONS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16280" bIns="46800"/>
                    <a:p>
                      <a:pPr algn="ctr">
                        <a:lnSpc>
                          <a:spcPct val="81000"/>
                        </a:lnSpc>
                      </a:pPr>
                      <a:r>
                        <a:rPr b="1" lang="fr-FR" sz="1400" spc="-1" strike="noStrike">
                          <a:solidFill>
                            <a:srgbClr val="ffc000"/>
                          </a:solidFill>
                          <a:latin typeface="Arial"/>
                          <a:ea typeface="Arial"/>
                        </a:rPr>
                        <a:t>1. Définition et caractéristiques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01160" bIns="46800"/>
                    <a:p>
                      <a:pPr algn="ctr">
                        <a:lnSpc>
                          <a:spcPct val="81000"/>
                        </a:lnSpc>
                      </a:pPr>
                      <a:r>
                        <a:rPr b="1" lang="fr-FR" sz="1100" spc="-1" strike="noStrike">
                          <a:solidFill>
                            <a:srgbClr val="ffffff"/>
                          </a:solidFill>
                          <a:latin typeface="Arial"/>
                          <a:ea typeface="Arial"/>
                        </a:rPr>
                        <a:t>1a. L</a:t>
                      </a:r>
                      <a:r>
                        <a:rPr b="1" lang="ja-JP" sz="1100" spc="-1" strike="noStrike">
                          <a:solidFill>
                            <a:srgbClr val="ffffff"/>
                          </a:solidFill>
                          <a:latin typeface="Arial"/>
                          <a:ea typeface="Arial"/>
                        </a:rPr>
                        <a:t>’</a:t>
                      </a:r>
                      <a:r>
                        <a:rPr b="1" lang="fr-FR" sz="1100" spc="-1" strike="noStrike">
                          <a:solidFill>
                            <a:srgbClr val="ffffff"/>
                          </a:solidFill>
                          <a:latin typeface="Arial"/>
                          <a:ea typeface="Arial"/>
                        </a:rPr>
                        <a:t>association, au cœur de la société</a:t>
                      </a:r>
                      <a:endParaRPr b="0" lang="fr-FR" sz="11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r>
            </a:tbl>
          </a:graphicData>
        </a:graphic>
      </p:graphicFrame>
      <p:sp>
        <p:nvSpPr>
          <p:cNvPr id="252" name="CustomShape 2"/>
          <p:cNvSpPr/>
          <p:nvPr/>
        </p:nvSpPr>
        <p:spPr>
          <a:xfrm>
            <a:off x="0" y="404640"/>
            <a:ext cx="91440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QUE SIGNIFIE L</a:t>
            </a:r>
            <a:r>
              <a:rPr b="1" lang="ja-JP" sz="1800" spc="-1" strike="noStrike">
                <a:solidFill>
                  <a:srgbClr val="000000"/>
                </a:solidFill>
                <a:latin typeface="Arial"/>
              </a:rPr>
              <a:t>’</a:t>
            </a:r>
            <a:r>
              <a:rPr b="1" lang="fr-FR" sz="1800" spc="-1" strike="noStrike">
                <a:solidFill>
                  <a:srgbClr val="000000"/>
                </a:solidFill>
                <a:latin typeface="Arial"/>
              </a:rPr>
              <a:t>« UTILITE SOCIALE » D</a:t>
            </a:r>
            <a:r>
              <a:rPr b="1" lang="ja-JP" sz="1800" spc="-1" strike="noStrike">
                <a:solidFill>
                  <a:srgbClr val="000000"/>
                </a:solidFill>
                <a:latin typeface="Arial"/>
              </a:rPr>
              <a:t>’</a:t>
            </a:r>
            <a:r>
              <a:rPr b="1" lang="fr-FR" sz="1800" spc="-1" strike="noStrike">
                <a:solidFill>
                  <a:srgbClr val="000000"/>
                </a:solidFill>
                <a:latin typeface="Arial"/>
              </a:rPr>
              <a:t>UNE ASSOCIATION ?</a:t>
            </a:r>
            <a:endParaRPr b="0" lang="fr-FR" sz="1800" spc="-1" strike="noStrike">
              <a:solidFill>
                <a:srgbClr val="000000"/>
              </a:solidFill>
              <a:latin typeface="Arial"/>
            </a:endParaRPr>
          </a:p>
        </p:txBody>
      </p:sp>
      <p:sp>
        <p:nvSpPr>
          <p:cNvPr id="253" name="CustomShape 3"/>
          <p:cNvSpPr/>
          <p:nvPr/>
        </p:nvSpPr>
        <p:spPr>
          <a:xfrm>
            <a:off x="250920" y="836640"/>
            <a:ext cx="8642160" cy="9169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r>
              <a:rPr b="1" lang="fr-FR" sz="1800" spc="-1" strike="noStrike">
                <a:solidFill>
                  <a:srgbClr val="000000"/>
                </a:solidFill>
                <a:latin typeface="Arial"/>
              </a:rPr>
              <a:t>                                 </a:t>
            </a:r>
            <a:r>
              <a:rPr b="1" lang="fr-FR" sz="1800" spc="-1" strike="noStrike">
                <a:solidFill>
                  <a:srgbClr val="000000"/>
                </a:solidFill>
                <a:latin typeface="Arial"/>
              </a:rPr>
              <a:t>SERVICES</a:t>
            </a:r>
            <a:endParaRPr b="0" lang="fr-FR" sz="1800" spc="-1" strike="noStrike">
              <a:solidFill>
                <a:srgbClr val="000000"/>
              </a:solidFill>
              <a:latin typeface="Arial"/>
            </a:endParaRPr>
          </a:p>
          <a:p>
            <a:pPr/>
            <a:r>
              <a:rPr b="1" lang="fr-FR" sz="1800" spc="-1" strike="noStrike">
                <a:solidFill>
                  <a:srgbClr val="000000"/>
                </a:solidFill>
                <a:latin typeface="Arial"/>
              </a:rPr>
              <a:t>ASSO produit                                                    pour leurs MEMBRES / PUBLICS</a:t>
            </a:r>
            <a:endParaRPr b="0" lang="fr-FR" sz="1800" spc="-1" strike="noStrike">
              <a:solidFill>
                <a:srgbClr val="000000"/>
              </a:solidFill>
              <a:latin typeface="Arial"/>
            </a:endParaRPr>
          </a:p>
          <a:p>
            <a:pPr/>
            <a:r>
              <a:rPr b="1" lang="fr-FR" sz="1800" spc="-1" strike="noStrike">
                <a:solidFill>
                  <a:srgbClr val="000000"/>
                </a:solidFill>
                <a:latin typeface="Arial"/>
              </a:rPr>
              <a:t>                                     </a:t>
            </a:r>
            <a:r>
              <a:rPr b="1" lang="fr-FR" sz="1800" spc="-1" strike="noStrike">
                <a:solidFill>
                  <a:srgbClr val="000000"/>
                </a:solidFill>
                <a:latin typeface="Arial"/>
              </a:rPr>
              <a:t>BIENS</a:t>
            </a:r>
            <a:endParaRPr b="0" lang="fr-FR" sz="1800" spc="-1" strike="noStrike">
              <a:solidFill>
                <a:srgbClr val="000000"/>
              </a:solidFill>
              <a:latin typeface="Arial"/>
            </a:endParaRPr>
          </a:p>
        </p:txBody>
      </p:sp>
      <p:cxnSp>
        <p:nvCxnSpPr>
          <p:cNvPr id="254" name="Line 4"/>
          <p:cNvCxnSpPr/>
          <p:nvPr/>
        </p:nvCxnSpPr>
        <p:spPr>
          <a:xfrm flipV="1">
            <a:off x="1979280" y="1052280"/>
            <a:ext cx="361080" cy="289440"/>
          </a:xfrm>
          <a:prstGeom prst="straightConnector1">
            <a:avLst/>
          </a:prstGeom>
          <a:ln w="25560">
            <a:solidFill>
              <a:srgbClr val="ffffff"/>
            </a:solidFill>
            <a:miter/>
            <a:tailEnd len="med" type="arrow" w="med"/>
          </a:ln>
        </p:spPr>
      </p:cxnSp>
      <p:cxnSp>
        <p:nvCxnSpPr>
          <p:cNvPr id="255" name="Line 5"/>
          <p:cNvCxnSpPr/>
          <p:nvPr/>
        </p:nvCxnSpPr>
        <p:spPr>
          <a:xfrm>
            <a:off x="1979280" y="1341360"/>
            <a:ext cx="432360" cy="288000"/>
          </a:xfrm>
          <a:prstGeom prst="straightConnector1">
            <a:avLst/>
          </a:prstGeom>
          <a:ln w="25560">
            <a:solidFill>
              <a:srgbClr val="ffffff"/>
            </a:solidFill>
            <a:miter/>
            <a:tailEnd len="med" type="arrow" w="med"/>
          </a:ln>
        </p:spPr>
      </p:cxnSp>
      <p:cxnSp>
        <p:nvCxnSpPr>
          <p:cNvPr id="256" name="Line 6"/>
          <p:cNvCxnSpPr/>
          <p:nvPr/>
        </p:nvCxnSpPr>
        <p:spPr>
          <a:xfrm>
            <a:off x="3780000" y="1341000"/>
            <a:ext cx="1297440" cy="3960"/>
          </a:xfrm>
          <a:prstGeom prst="straightConnector1">
            <a:avLst/>
          </a:prstGeom>
          <a:ln w="25560">
            <a:solidFill>
              <a:srgbClr val="ffffff"/>
            </a:solidFill>
            <a:miter/>
            <a:tailEnd len="med" type="arrow" w="med"/>
          </a:ln>
        </p:spPr>
      </p:cxnSp>
      <p:sp>
        <p:nvSpPr>
          <p:cNvPr id="257" name="CustomShape 7"/>
          <p:cNvSpPr/>
          <p:nvPr/>
        </p:nvSpPr>
        <p:spPr>
          <a:xfrm>
            <a:off x="2124000" y="765000"/>
            <a:ext cx="1656000" cy="1151280"/>
          </a:xfrm>
          <a:prstGeom prst="ellipse">
            <a:avLst/>
          </a:prstGeom>
          <a:noFill/>
          <a:ln w="25560">
            <a:solidFill>
              <a:srgbClr val="92d050"/>
            </a:solidFill>
            <a:miter/>
          </a:ln>
        </p:spPr>
        <p:style>
          <a:lnRef idx="0"/>
          <a:fillRef idx="0"/>
          <a:effectRef idx="0"/>
          <a:fontRef idx="minor"/>
        </p:style>
      </p:sp>
      <p:sp>
        <p:nvSpPr>
          <p:cNvPr id="258" name="CustomShape 8"/>
          <p:cNvSpPr/>
          <p:nvPr/>
        </p:nvSpPr>
        <p:spPr>
          <a:xfrm rot="2040000">
            <a:off x="1476000" y="1794960"/>
            <a:ext cx="581040" cy="1930680"/>
          </a:xfrm>
          <a:custGeom>
            <a:avLst/>
            <a:gdLst/>
            <a:ahLst/>
            <a:rect l="0" t="0" r="r" b="b"/>
            <a:pathLst>
              <a:path w="1615" h="5365">
                <a:moveTo>
                  <a:pt x="403" y="0"/>
                </a:moveTo>
                <a:lnTo>
                  <a:pt x="403" y="4556"/>
                </a:lnTo>
                <a:lnTo>
                  <a:pt x="0" y="4556"/>
                </a:lnTo>
                <a:lnTo>
                  <a:pt x="807" y="5364"/>
                </a:lnTo>
                <a:lnTo>
                  <a:pt x="1614" y="4556"/>
                </a:lnTo>
                <a:lnTo>
                  <a:pt x="1211" y="4556"/>
                </a:lnTo>
                <a:lnTo>
                  <a:pt x="1211" y="0"/>
                </a:lnTo>
                <a:lnTo>
                  <a:pt x="403" y="0"/>
                </a:lnTo>
              </a:path>
            </a:pathLst>
          </a:custGeom>
          <a:solidFill>
            <a:srgbClr val="ffffff"/>
          </a:solidFill>
          <a:ln w="25560">
            <a:solidFill>
              <a:srgbClr val="385d8a"/>
            </a:solidFill>
            <a:miter/>
          </a:ln>
        </p:spPr>
        <p:style>
          <a:lnRef idx="0"/>
          <a:fillRef idx="0"/>
          <a:effectRef idx="0"/>
          <a:fontRef idx="minor"/>
        </p:style>
        <p:txBody>
          <a:bodyPr lIns="90000" rIns="90000" tIns="46800" bIns="46800" anchor="ctr"/>
          <a:p>
            <a:pPr algn="ctr">
              <a:lnSpc>
                <a:spcPct val="100000"/>
              </a:lnSpc>
            </a:pPr>
            <a:r>
              <a:rPr b="0" lang="fr-FR" sz="1800" spc="-1" strike="noStrike">
                <a:solidFill>
                  <a:srgbClr val="000000"/>
                </a:solidFill>
                <a:latin typeface="Calibri"/>
              </a:rPr>
              <a:t>1</a:t>
            </a:r>
            <a:endParaRPr b="0" lang="fr-FR" sz="1800" spc="-1" strike="noStrike">
              <a:solidFill>
                <a:srgbClr val="000000"/>
              </a:solidFill>
              <a:latin typeface="Arial"/>
            </a:endParaRPr>
          </a:p>
        </p:txBody>
      </p:sp>
      <p:sp>
        <p:nvSpPr>
          <p:cNvPr id="259" name="CustomShape 9"/>
          <p:cNvSpPr/>
          <p:nvPr/>
        </p:nvSpPr>
        <p:spPr>
          <a:xfrm>
            <a:off x="0" y="3573360"/>
            <a:ext cx="3421080" cy="5806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600" spc="-1" strike="noStrike">
                <a:solidFill>
                  <a:srgbClr val="000000"/>
                </a:solidFill>
                <a:latin typeface="Arial"/>
              </a:rPr>
              <a:t>Retombées effectives de cette production sur la société</a:t>
            </a:r>
            <a:endParaRPr b="0" lang="fr-FR" sz="1600" spc="-1" strike="noStrike">
              <a:solidFill>
                <a:srgbClr val="000000"/>
              </a:solidFill>
              <a:latin typeface="Arial"/>
            </a:endParaRPr>
          </a:p>
        </p:txBody>
      </p:sp>
      <p:sp>
        <p:nvSpPr>
          <p:cNvPr id="260" name="CustomShape 10"/>
          <p:cNvSpPr/>
          <p:nvPr/>
        </p:nvSpPr>
        <p:spPr>
          <a:xfrm>
            <a:off x="3276720" y="3573360"/>
            <a:ext cx="2303280" cy="642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r>
              <a:rPr b="1" lang="fr-FR" sz="1800" spc="-1" strike="noStrike">
                <a:solidFill>
                  <a:srgbClr val="000000"/>
                </a:solidFill>
                <a:latin typeface="Arial"/>
              </a:rPr>
              <a:t>=    Existence de </a:t>
            </a:r>
            <a:endParaRPr b="0" lang="fr-FR" sz="1800" spc="-1" strike="noStrike">
              <a:solidFill>
                <a:srgbClr val="000000"/>
              </a:solidFill>
              <a:latin typeface="Arial"/>
            </a:endParaRPr>
          </a:p>
          <a:p>
            <a:pPr/>
            <a:r>
              <a:rPr b="1" lang="fr-FR" sz="1800" spc="-1" strike="noStrike">
                <a:solidFill>
                  <a:srgbClr val="000000"/>
                </a:solidFill>
                <a:latin typeface="Arial"/>
              </a:rPr>
              <a:t>l</a:t>
            </a:r>
            <a:r>
              <a:rPr b="1" lang="ja-JP" sz="1800" spc="-1" strike="noStrike">
                <a:solidFill>
                  <a:srgbClr val="000000"/>
                </a:solidFill>
                <a:latin typeface="Arial"/>
              </a:rPr>
              <a:t>’</a:t>
            </a:r>
            <a:r>
              <a:rPr b="1" lang="fr-FR" sz="1800" spc="-1" strike="noStrike">
                <a:solidFill>
                  <a:srgbClr val="000000"/>
                </a:solidFill>
                <a:latin typeface="Arial"/>
              </a:rPr>
              <a:t>UTILITE SOCIALE</a:t>
            </a:r>
            <a:endParaRPr b="0" lang="fr-FR" sz="1800" spc="-1" strike="noStrike">
              <a:solidFill>
                <a:srgbClr val="000000"/>
              </a:solidFill>
              <a:latin typeface="Arial"/>
            </a:endParaRPr>
          </a:p>
        </p:txBody>
      </p:sp>
      <p:sp>
        <p:nvSpPr>
          <p:cNvPr id="261" name="CustomShape 11"/>
          <p:cNvSpPr/>
          <p:nvPr/>
        </p:nvSpPr>
        <p:spPr>
          <a:xfrm>
            <a:off x="250920" y="5084640"/>
            <a:ext cx="8642160" cy="9169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just"/>
            <a:r>
              <a:rPr b="0" i="1" lang="fr-FR" sz="1800" spc="-1" strike="noStrike">
                <a:solidFill>
                  <a:srgbClr val="000000"/>
                </a:solidFill>
                <a:latin typeface="Arial"/>
              </a:rPr>
              <a:t>« Est d</a:t>
            </a:r>
            <a:r>
              <a:rPr b="0" i="1" lang="ja-JP" sz="1800" spc="-1" strike="noStrike">
                <a:solidFill>
                  <a:srgbClr val="000000"/>
                </a:solidFill>
                <a:latin typeface="Arial"/>
              </a:rPr>
              <a:t>’</a:t>
            </a:r>
            <a:r>
              <a:rPr b="0" i="1" lang="fr-FR" sz="1800" spc="-1" strike="noStrike">
                <a:solidFill>
                  <a:srgbClr val="000000"/>
                </a:solidFill>
                <a:latin typeface="Arial"/>
              </a:rPr>
              <a:t>utilité sociale l</a:t>
            </a:r>
            <a:r>
              <a:rPr b="0" i="1" lang="ja-JP" sz="1800" spc="-1" strike="noStrike">
                <a:solidFill>
                  <a:srgbClr val="000000"/>
                </a:solidFill>
                <a:latin typeface="Arial"/>
              </a:rPr>
              <a:t>’</a:t>
            </a:r>
            <a:r>
              <a:rPr b="0" i="1" lang="fr-FR" sz="1800" spc="-1" strike="noStrike">
                <a:solidFill>
                  <a:srgbClr val="000000"/>
                </a:solidFill>
                <a:latin typeface="Arial"/>
              </a:rPr>
              <a:t>activité qui tend à satisfaire un besoin qui n</a:t>
            </a:r>
            <a:r>
              <a:rPr b="0" i="1" lang="ja-JP" sz="1800" spc="-1" strike="noStrike">
                <a:solidFill>
                  <a:srgbClr val="000000"/>
                </a:solidFill>
                <a:latin typeface="Arial"/>
              </a:rPr>
              <a:t>’</a:t>
            </a:r>
            <a:r>
              <a:rPr b="0" i="1" lang="fr-FR" sz="1800" spc="-1" strike="noStrike">
                <a:solidFill>
                  <a:srgbClr val="000000"/>
                </a:solidFill>
                <a:latin typeface="Arial"/>
              </a:rPr>
              <a:t>est pas pris en compte par le marché ou qui l</a:t>
            </a:r>
            <a:r>
              <a:rPr b="0" i="1" lang="ja-JP" sz="1800" spc="-1" strike="noStrike">
                <a:solidFill>
                  <a:srgbClr val="000000"/>
                </a:solidFill>
                <a:latin typeface="Arial"/>
              </a:rPr>
              <a:t>’</a:t>
            </a:r>
            <a:r>
              <a:rPr b="0" i="1" lang="fr-FR" sz="1800" spc="-1" strike="noStrike">
                <a:solidFill>
                  <a:srgbClr val="000000"/>
                </a:solidFill>
                <a:latin typeface="Arial"/>
              </a:rPr>
              <a:t>est de façon peu satisfaisante. » </a:t>
            </a:r>
            <a:endParaRPr b="0" lang="fr-FR" sz="1800" spc="-1" strike="noStrike">
              <a:solidFill>
                <a:srgbClr val="000000"/>
              </a:solidFill>
              <a:latin typeface="Arial"/>
            </a:endParaRPr>
          </a:p>
          <a:p>
            <a:pPr algn="r"/>
            <a:r>
              <a:rPr b="0" i="1" lang="fr-FR" sz="1800" spc="-1" strike="noStrike">
                <a:solidFill>
                  <a:srgbClr val="000000"/>
                </a:solidFill>
                <a:latin typeface="Arial"/>
              </a:rPr>
              <a:t>Direction Générale des Impôts</a:t>
            </a:r>
            <a:endParaRPr b="0" lang="fr-FR" sz="1800" spc="-1" strike="noStrike">
              <a:solidFill>
                <a:srgbClr val="000000"/>
              </a:solidFill>
              <a:latin typeface="Arial"/>
            </a:endParaRPr>
          </a:p>
        </p:txBody>
      </p:sp>
      <p:sp>
        <p:nvSpPr>
          <p:cNvPr id="262" name="CustomShape 12"/>
          <p:cNvSpPr/>
          <p:nvPr/>
        </p:nvSpPr>
        <p:spPr>
          <a:xfrm>
            <a:off x="5580000" y="3789360"/>
            <a:ext cx="863640" cy="431640"/>
          </a:xfrm>
          <a:custGeom>
            <a:avLst/>
            <a:gdLst/>
            <a:ahLst/>
            <a:rect l="0" t="0" r="r" b="b"/>
            <a:pathLst>
              <a:path w="2401" h="1201">
                <a:moveTo>
                  <a:pt x="0" y="300"/>
                </a:moveTo>
                <a:lnTo>
                  <a:pt x="1800" y="300"/>
                </a:lnTo>
                <a:lnTo>
                  <a:pt x="1800" y="0"/>
                </a:lnTo>
                <a:lnTo>
                  <a:pt x="2400" y="600"/>
                </a:lnTo>
                <a:lnTo>
                  <a:pt x="1800" y="1200"/>
                </a:lnTo>
                <a:lnTo>
                  <a:pt x="1800" y="900"/>
                </a:lnTo>
                <a:lnTo>
                  <a:pt x="0" y="900"/>
                </a:lnTo>
                <a:lnTo>
                  <a:pt x="0" y="300"/>
                </a:lnTo>
              </a:path>
            </a:pathLst>
          </a:custGeom>
          <a:solidFill>
            <a:srgbClr val="ffffff"/>
          </a:solidFill>
          <a:ln w="25560">
            <a:solidFill>
              <a:srgbClr val="385d8a"/>
            </a:solidFill>
            <a:miter/>
          </a:ln>
        </p:spPr>
        <p:style>
          <a:lnRef idx="0"/>
          <a:fillRef idx="0"/>
          <a:effectRef idx="0"/>
          <a:fontRef idx="minor"/>
        </p:style>
        <p:txBody>
          <a:bodyPr lIns="90000" rIns="90000" tIns="46800" bIns="46800" anchor="ctr"/>
          <a:p>
            <a:pPr algn="ctr">
              <a:lnSpc>
                <a:spcPct val="100000"/>
              </a:lnSpc>
            </a:pPr>
            <a:r>
              <a:rPr b="0" lang="fr-FR" sz="1800" spc="-1" strike="noStrike">
                <a:solidFill>
                  <a:srgbClr val="000000"/>
                </a:solidFill>
                <a:latin typeface="Calibri"/>
              </a:rPr>
              <a:t>2</a:t>
            </a:r>
            <a:endParaRPr b="0" lang="fr-FR" sz="1800" spc="-1" strike="noStrike">
              <a:solidFill>
                <a:srgbClr val="000000"/>
              </a:solidFill>
              <a:latin typeface="Arial"/>
            </a:endParaRPr>
          </a:p>
        </p:txBody>
      </p:sp>
      <p:sp>
        <p:nvSpPr>
          <p:cNvPr id="263" name="CustomShape 13"/>
          <p:cNvSpPr/>
          <p:nvPr/>
        </p:nvSpPr>
        <p:spPr>
          <a:xfrm>
            <a:off x="6516720" y="3068640"/>
            <a:ext cx="2627280" cy="1797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600" spc="-1" strike="noStrike">
                <a:solidFill>
                  <a:srgbClr val="000000"/>
                </a:solidFill>
                <a:latin typeface="Arial"/>
              </a:rPr>
              <a:t>Permet un appui sous forme de : </a:t>
            </a:r>
            <a:endParaRPr b="0" lang="fr-FR" sz="1600" spc="-1" strike="noStrike">
              <a:solidFill>
                <a:srgbClr val="000000"/>
              </a:solidFill>
              <a:latin typeface="Arial"/>
            </a:endParaRPr>
          </a:p>
          <a:p>
            <a:pPr>
              <a:buClr>
                <a:srgbClr val="000000"/>
              </a:buClr>
              <a:buFont typeface="Arial"/>
              <a:buChar char="-"/>
            </a:pPr>
            <a:r>
              <a:rPr b="1" lang="fr-FR" sz="1600" spc="-1" strike="noStrike">
                <a:solidFill>
                  <a:srgbClr val="000000"/>
                </a:solidFill>
                <a:latin typeface="Arial"/>
              </a:rPr>
              <a:t> </a:t>
            </a:r>
            <a:r>
              <a:rPr b="1" lang="fr-FR" sz="1600" spc="-1" strike="noStrike">
                <a:solidFill>
                  <a:srgbClr val="000000"/>
                </a:solidFill>
                <a:latin typeface="Arial"/>
              </a:rPr>
              <a:t>subventions,</a:t>
            </a:r>
            <a:endParaRPr b="0" lang="fr-FR" sz="1600" spc="-1" strike="noStrike">
              <a:solidFill>
                <a:srgbClr val="000000"/>
              </a:solidFill>
              <a:latin typeface="Arial"/>
            </a:endParaRPr>
          </a:p>
          <a:p>
            <a:pPr>
              <a:buClr>
                <a:srgbClr val="000000"/>
              </a:buClr>
              <a:buFont typeface="Arial"/>
              <a:buChar char="-"/>
            </a:pPr>
            <a:r>
              <a:rPr b="1" lang="fr-FR" sz="1600" spc="-1" strike="noStrike">
                <a:solidFill>
                  <a:srgbClr val="000000"/>
                </a:solidFill>
                <a:latin typeface="Arial"/>
              </a:rPr>
              <a:t> </a:t>
            </a:r>
            <a:r>
              <a:rPr b="1" lang="fr-FR" sz="1600" spc="-1" strike="noStrike">
                <a:solidFill>
                  <a:srgbClr val="000000"/>
                </a:solidFill>
                <a:latin typeface="Arial"/>
              </a:rPr>
              <a:t>exonérations d</a:t>
            </a:r>
            <a:r>
              <a:rPr b="1" lang="ja-JP" sz="1600" spc="-1" strike="noStrike">
                <a:solidFill>
                  <a:srgbClr val="000000"/>
                </a:solidFill>
                <a:latin typeface="Arial"/>
              </a:rPr>
              <a:t>’</a:t>
            </a:r>
            <a:r>
              <a:rPr b="1" lang="fr-FR" sz="1600" spc="-1" strike="noStrike">
                <a:solidFill>
                  <a:srgbClr val="000000"/>
                </a:solidFill>
                <a:latin typeface="Arial"/>
              </a:rPr>
              <a:t>impôts / cotisations,</a:t>
            </a:r>
            <a:endParaRPr b="0" lang="fr-FR" sz="1600" spc="-1" strike="noStrike">
              <a:solidFill>
                <a:srgbClr val="000000"/>
              </a:solidFill>
              <a:latin typeface="Arial"/>
            </a:endParaRPr>
          </a:p>
          <a:p>
            <a:pPr/>
            <a:r>
              <a:rPr b="1" lang="fr-FR" sz="1600" spc="-1" strike="noStrike">
                <a:solidFill>
                  <a:srgbClr val="000000"/>
                </a:solidFill>
                <a:latin typeface="Arial"/>
              </a:rPr>
              <a:t>- emplois aidés,</a:t>
            </a:r>
            <a:endParaRPr b="0" lang="fr-FR" sz="1600" spc="-1" strike="noStrike">
              <a:solidFill>
                <a:srgbClr val="000000"/>
              </a:solidFill>
              <a:latin typeface="Arial"/>
            </a:endParaRPr>
          </a:p>
          <a:p>
            <a:pPr/>
            <a:r>
              <a:rPr b="1" lang="fr-FR" sz="1600" spc="-1" strike="noStrike">
                <a:solidFill>
                  <a:srgbClr val="000000"/>
                </a:solidFill>
                <a:latin typeface="Arial"/>
              </a:rPr>
              <a:t>- etc.</a:t>
            </a:r>
            <a:endParaRPr b="0" lang="fr-FR" sz="1600" spc="-1" strike="noStrike">
              <a:solidFill>
                <a:srgbClr val="000000"/>
              </a:solidFill>
              <a:latin typeface="Arial"/>
            </a:endParaRPr>
          </a:p>
        </p:txBody>
      </p:sp>
      <p:sp>
        <p:nvSpPr>
          <p:cNvPr id="264" name="CustomShape 14"/>
          <p:cNvSpPr/>
          <p:nvPr/>
        </p:nvSpPr>
        <p:spPr>
          <a:xfrm rot="13500000">
            <a:off x="5722560" y="3106080"/>
            <a:ext cx="718920" cy="500040"/>
          </a:xfrm>
          <a:custGeom>
            <a:avLst/>
            <a:gdLst/>
            <a:ahLst/>
            <a:rect l="0" t="0" r="r" b="b"/>
            <a:pathLst>
              <a:path w="1999" h="1390">
                <a:moveTo>
                  <a:pt x="1" y="346"/>
                </a:moveTo>
                <a:lnTo>
                  <a:pt x="1303" y="346"/>
                </a:lnTo>
                <a:lnTo>
                  <a:pt x="1303" y="0"/>
                </a:lnTo>
                <a:lnTo>
                  <a:pt x="1998" y="694"/>
                </a:lnTo>
                <a:lnTo>
                  <a:pt x="1303" y="1389"/>
                </a:lnTo>
                <a:lnTo>
                  <a:pt x="1303" y="1041"/>
                </a:lnTo>
                <a:lnTo>
                  <a:pt x="0" y="1041"/>
                </a:lnTo>
                <a:lnTo>
                  <a:pt x="1" y="346"/>
                </a:lnTo>
              </a:path>
            </a:pathLst>
          </a:custGeom>
          <a:solidFill>
            <a:srgbClr val="ffffff"/>
          </a:solidFill>
          <a:ln w="25560">
            <a:solidFill>
              <a:srgbClr val="385d8a"/>
            </a:solidFill>
            <a:miter/>
          </a:ln>
        </p:spPr>
        <p:style>
          <a:lnRef idx="0"/>
          <a:fillRef idx="0"/>
          <a:effectRef idx="0"/>
          <a:fontRef idx="minor"/>
        </p:style>
        <p:txBody>
          <a:bodyPr lIns="90000" rIns="90000" tIns="46800" bIns="46800" anchor="ctr"/>
          <a:p>
            <a:pPr algn="ctr">
              <a:lnSpc>
                <a:spcPct val="100000"/>
              </a:lnSpc>
            </a:pPr>
            <a:r>
              <a:rPr b="0" lang="fr-FR" sz="1800" spc="-1" strike="noStrike">
                <a:solidFill>
                  <a:srgbClr val="000000"/>
                </a:solidFill>
                <a:latin typeface="Calibri"/>
              </a:rPr>
              <a:t>3</a:t>
            </a:r>
            <a:endParaRPr b="0" lang="fr-FR" sz="1800" spc="-1" strike="noStrike">
              <a:solidFill>
                <a:srgbClr val="000000"/>
              </a:solidFill>
              <a:latin typeface="Arial"/>
            </a:endParaRPr>
          </a:p>
        </p:txBody>
      </p:sp>
      <p:sp>
        <p:nvSpPr>
          <p:cNvPr id="265" name="CustomShape 15"/>
          <p:cNvSpPr/>
          <p:nvPr/>
        </p:nvSpPr>
        <p:spPr>
          <a:xfrm>
            <a:off x="2050920" y="1773360"/>
            <a:ext cx="7093080" cy="1310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0" lang="fr-FR" sz="1600" spc="-1" strike="noStrike">
                <a:solidFill>
                  <a:srgbClr val="000000"/>
                </a:solidFill>
                <a:latin typeface="Arial"/>
              </a:rPr>
              <a:t>        </a:t>
            </a:r>
            <a:r>
              <a:rPr b="0" lang="fr-FR" sz="1600" spc="-1" strike="noStrike">
                <a:solidFill>
                  <a:srgbClr val="000000"/>
                </a:solidFill>
                <a:latin typeface="Arial"/>
              </a:rPr>
              <a:t>Contrepartie : rendre des comptes sur le plan  </a:t>
            </a:r>
            <a:endParaRPr b="0" lang="fr-FR" sz="1600" spc="-1" strike="noStrike">
              <a:solidFill>
                <a:srgbClr val="000000"/>
              </a:solidFill>
              <a:latin typeface="Arial"/>
            </a:endParaRPr>
          </a:p>
          <a:p>
            <a:pPr/>
            <a:r>
              <a:rPr b="0" lang="fr-FR" sz="1600" spc="-1" strike="noStrike">
                <a:solidFill>
                  <a:srgbClr val="000000"/>
                </a:solidFill>
                <a:latin typeface="Arial"/>
              </a:rPr>
              <a:t>         </a:t>
            </a:r>
            <a:r>
              <a:rPr b="0" lang="fr-FR" sz="1600" spc="-1" strike="noStrike">
                <a:solidFill>
                  <a:srgbClr val="000000"/>
                </a:solidFill>
                <a:latin typeface="Arial"/>
              </a:rPr>
              <a:t>- financier</a:t>
            </a:r>
            <a:endParaRPr b="0" lang="fr-FR" sz="1600" spc="-1" strike="noStrike">
              <a:solidFill>
                <a:srgbClr val="000000"/>
              </a:solidFill>
              <a:latin typeface="Arial"/>
            </a:endParaRPr>
          </a:p>
          <a:p>
            <a:pPr/>
            <a:r>
              <a:rPr b="0" lang="fr-FR" sz="1600" spc="-1" strike="noStrike">
                <a:solidFill>
                  <a:srgbClr val="000000"/>
                </a:solidFill>
                <a:latin typeface="Arial"/>
              </a:rPr>
              <a:t>                         </a:t>
            </a:r>
            <a:r>
              <a:rPr b="0" lang="fr-FR" sz="1600" spc="-1" strike="noStrike">
                <a:solidFill>
                  <a:srgbClr val="000000"/>
                </a:solidFill>
                <a:latin typeface="Arial"/>
              </a:rPr>
              <a:t>des projets financés     évaluation (</a:t>
            </a:r>
            <a:r>
              <a:rPr b="0" lang="fr-FR" sz="1600" spc="-1" strike="noStrike">
                <a:solidFill>
                  <a:srgbClr val="000000"/>
                </a:solidFill>
                <a:latin typeface="Wingdings"/>
                <a:ea typeface="Wingdings"/>
              </a:rPr>
              <a:t></a:t>
            </a:r>
            <a:r>
              <a:rPr b="0" lang="fr-FR" sz="1600" spc="-1" strike="noStrike">
                <a:solidFill>
                  <a:srgbClr val="000000"/>
                </a:solidFill>
                <a:latin typeface="Arial"/>
              </a:rPr>
              <a:t> concurrence faussée !)           </a:t>
            </a:r>
            <a:endParaRPr b="0" lang="fr-FR" sz="1600" spc="-1" strike="noStrike">
              <a:solidFill>
                <a:srgbClr val="000000"/>
              </a:solidFill>
              <a:latin typeface="Arial"/>
            </a:endParaRPr>
          </a:p>
          <a:p>
            <a:pPr/>
            <a:r>
              <a:rPr b="0" lang="fr-FR" sz="1600" spc="-1" strike="noStrike">
                <a:solidFill>
                  <a:srgbClr val="000000"/>
                </a:solidFill>
                <a:latin typeface="Arial"/>
              </a:rPr>
              <a:t>         </a:t>
            </a:r>
            <a:r>
              <a:rPr b="0" lang="fr-FR" sz="1600" spc="-1" strike="noStrike">
                <a:solidFill>
                  <a:srgbClr val="000000"/>
                </a:solidFill>
                <a:latin typeface="Arial"/>
              </a:rPr>
              <a:t>- l</a:t>
            </a:r>
            <a:r>
              <a:rPr b="0" lang="ja-JP" sz="1600" spc="-1" strike="noStrike">
                <a:solidFill>
                  <a:srgbClr val="000000"/>
                </a:solidFill>
                <a:latin typeface="Arial"/>
              </a:rPr>
              <a:t>’</a:t>
            </a:r>
            <a:r>
              <a:rPr b="0" lang="fr-FR" sz="1600" spc="-1" strike="noStrike">
                <a:solidFill>
                  <a:srgbClr val="000000"/>
                </a:solidFill>
                <a:latin typeface="Arial"/>
              </a:rPr>
              <a:t>utilité sociale</a:t>
            </a:r>
            <a:endParaRPr b="0" lang="fr-FR" sz="1600" spc="-1" strike="noStrike">
              <a:solidFill>
                <a:srgbClr val="000000"/>
              </a:solidFill>
              <a:latin typeface="Arial"/>
            </a:endParaRPr>
          </a:p>
        </p:txBody>
      </p:sp>
      <p:cxnSp>
        <p:nvCxnSpPr>
          <p:cNvPr id="266" name="Line 16"/>
          <p:cNvCxnSpPr/>
          <p:nvPr/>
        </p:nvCxnSpPr>
        <p:spPr>
          <a:xfrm>
            <a:off x="5435640" y="2421000"/>
            <a:ext cx="218160" cy="2160"/>
          </a:xfrm>
          <a:prstGeom prst="straightConnector1">
            <a:avLst/>
          </a:prstGeom>
          <a:ln w="19080">
            <a:solidFill>
              <a:srgbClr val="ffffff"/>
            </a:solidFill>
            <a:miter/>
            <a:headEnd len="med" type="triangle" w="med"/>
            <a:tailEnd len="med" type="triangle" w="med"/>
          </a:ln>
        </p:spPr>
      </p:cxnSp>
      <p:sp>
        <p:nvSpPr>
          <p:cNvPr id="267" name="CustomShape 17"/>
          <p:cNvSpPr/>
          <p:nvPr/>
        </p:nvSpPr>
        <p:spPr>
          <a:xfrm>
            <a:off x="2627280" y="1773360"/>
            <a:ext cx="6516720" cy="1224000"/>
          </a:xfrm>
          <a:custGeom>
            <a:avLst/>
            <a:gdLst/>
            <a:ahLst/>
            <a:rect l="0" t="0" r="r" b="b"/>
            <a:pathLst>
              <a:path w="18104" h="3402">
                <a:moveTo>
                  <a:pt x="566" y="0"/>
                </a:moveTo>
                <a:cubicBezTo>
                  <a:pt x="283" y="0"/>
                  <a:pt x="0" y="283"/>
                  <a:pt x="0" y="566"/>
                </a:cubicBezTo>
                <a:lnTo>
                  <a:pt x="0" y="2834"/>
                </a:lnTo>
                <a:cubicBezTo>
                  <a:pt x="0" y="3117"/>
                  <a:pt x="283" y="3401"/>
                  <a:pt x="566" y="3401"/>
                </a:cubicBezTo>
                <a:lnTo>
                  <a:pt x="17536" y="3401"/>
                </a:lnTo>
                <a:cubicBezTo>
                  <a:pt x="17819" y="3401"/>
                  <a:pt x="18103" y="3117"/>
                  <a:pt x="18103" y="2834"/>
                </a:cubicBezTo>
                <a:lnTo>
                  <a:pt x="18103" y="566"/>
                </a:lnTo>
                <a:cubicBezTo>
                  <a:pt x="18103" y="283"/>
                  <a:pt x="17819" y="0"/>
                  <a:pt x="17536" y="0"/>
                </a:cubicBezTo>
                <a:lnTo>
                  <a:pt x="566" y="0"/>
                </a:lnTo>
              </a:path>
            </a:pathLst>
          </a:custGeom>
          <a:noFill/>
          <a:ln w="25560">
            <a:solidFill>
              <a:srgbClr val="ff0000"/>
            </a:solidFill>
            <a:miter/>
          </a:ln>
        </p:spPr>
        <p:style>
          <a:lnRef idx="0"/>
          <a:fillRef idx="0"/>
          <a:effectRef idx="0"/>
          <a:fontRef idx="minor"/>
        </p:style>
      </p:sp>
      <p:sp>
        <p:nvSpPr>
          <p:cNvPr id="268" name="CustomShape 18"/>
          <p:cNvSpPr/>
          <p:nvPr/>
        </p:nvSpPr>
        <p:spPr>
          <a:xfrm>
            <a:off x="6516720" y="3068640"/>
            <a:ext cx="2627280" cy="1873080"/>
          </a:xfrm>
          <a:custGeom>
            <a:avLst/>
            <a:gdLst/>
            <a:ahLst/>
            <a:rect l="0" t="0" r="r" b="b"/>
            <a:pathLst>
              <a:path w="7300" h="5205">
                <a:moveTo>
                  <a:pt x="867" y="0"/>
                </a:moveTo>
                <a:cubicBezTo>
                  <a:pt x="433" y="0"/>
                  <a:pt x="0" y="433"/>
                  <a:pt x="0" y="867"/>
                </a:cubicBezTo>
                <a:lnTo>
                  <a:pt x="0" y="4336"/>
                </a:lnTo>
                <a:cubicBezTo>
                  <a:pt x="0" y="4770"/>
                  <a:pt x="433" y="5204"/>
                  <a:pt x="867" y="5204"/>
                </a:cubicBezTo>
                <a:lnTo>
                  <a:pt x="6431" y="5204"/>
                </a:lnTo>
                <a:cubicBezTo>
                  <a:pt x="6865" y="5204"/>
                  <a:pt x="7299" y="4770"/>
                  <a:pt x="7299" y="4336"/>
                </a:cubicBezTo>
                <a:lnTo>
                  <a:pt x="7299" y="867"/>
                </a:lnTo>
                <a:cubicBezTo>
                  <a:pt x="7299" y="433"/>
                  <a:pt x="6865" y="0"/>
                  <a:pt x="6431" y="0"/>
                </a:cubicBezTo>
                <a:lnTo>
                  <a:pt x="867" y="0"/>
                </a:lnTo>
              </a:path>
            </a:pathLst>
          </a:custGeom>
          <a:noFill/>
          <a:ln w="25560">
            <a:solidFill>
              <a:srgbClr val="ff0000"/>
            </a:solidFill>
            <a:miter/>
          </a:ln>
        </p:spPr>
        <p:style>
          <a:lnRef idx="0"/>
          <a:fillRef idx="0"/>
          <a:effectRef idx="0"/>
          <a:fontRef idx="minor"/>
        </p:style>
      </p:sp>
      <p:sp>
        <p:nvSpPr>
          <p:cNvPr id="269" name="Line 19"/>
          <p:cNvSpPr/>
          <p:nvPr/>
        </p:nvSpPr>
        <p:spPr>
          <a:xfrm>
            <a:off x="0" y="5084640"/>
            <a:ext cx="9144000" cy="1800"/>
          </a:xfrm>
          <a:prstGeom prst="line">
            <a:avLst/>
          </a:prstGeom>
          <a:ln w="19080">
            <a:solidFill>
              <a:srgbClr val="ffffff"/>
            </a:solidFill>
            <a:custDash>
              <a:ds d="100000" sp="100000"/>
            </a:custDash>
            <a:miter/>
          </a:ln>
        </p:spPr>
        <p:style>
          <a:lnRef idx="0"/>
          <a:fillRef idx="0"/>
          <a:effectRef idx="0"/>
          <a:fontRef idx="minor"/>
        </p:style>
      </p:sp>
    </p:spTree>
  </p:cSld>
  <p:timing>
    <p:tnLst>
      <p:par>
        <p:cTn id="133" dur="indefinite" restart="never" nodeType="tmRoot">
          <p:childTnLst>
            <p:seq>
              <p:cTn id="134" dur="indefinite" nodeType="mainSeq">
                <p:childTnLst>
                  <p:par>
                    <p:cTn id="135" dur="indefinite" nodeType="clickEffect" fill="hold">
                      <p:stCondLst>
                        <p:cond delay="indefinite"/>
                      </p:stCondLst>
                      <p:childTnLst>
                        <p:par>
                          <p:cTn id="136" dur="indefinite" nodeType="clickEffect" fill="hold">
                            <p:stCondLst>
                              <p:cond delay="0"/>
                            </p:stCondLst>
                            <p:childTnLst>
                              <p:par>
                                <p:cTn id="137" dur="indefinite" nodeType="clickEffect" fill="hold" presetClass="entr" presetID="1">
                                  <p:stCondLst>
                                    <p:cond delay="0"/>
                                  </p:stCondLst>
                                  <p:childTnLst>
                                    <p:set>
                                      <p:cBhvr>
                                        <p:cTn id="138" dur="1" fill="hold">
                                          <p:stCondLst>
                                            <p:cond delay="0"/>
                                          </p:stCondLst>
                                        </p:cTn>
                                        <p:tgtEl>
                                          <p:spTgt spid="257"/>
                                        </p:tgtEl>
                                        <p:attrNameLst>
                                          <p:attrName>style.visibility</p:attrName>
                                        </p:attrNameLst>
                                      </p:cBhvr>
                                      <p:to>
                                        <p:strVal val="visible"/>
                                      </p:to>
                                    </p:set>
                                  </p:childTnLst>
                                </p:cTn>
                              </p:par>
                              <p:par>
                                <p:cTn id="139" dur="indefinite" nodeType="withEffect" fill="hold" presetClass="entr" presetID="1">
                                  <p:stCondLst>
                                    <p:cond delay="0"/>
                                  </p:stCondLst>
                                  <p:childTnLst>
                                    <p:set>
                                      <p:cBhvr>
                                        <p:cTn id="140" dur="1" fill="hold">
                                          <p:stCondLst>
                                            <p:cond delay="0"/>
                                          </p:stCondLst>
                                        </p:cTn>
                                        <p:tgtEl>
                                          <p:spTgt spid="253"/>
                                        </p:tgtEl>
                                        <p:attrNameLst>
                                          <p:attrName>style.visibility</p:attrName>
                                        </p:attrNameLst>
                                      </p:cBhvr>
                                      <p:to>
                                        <p:strVal val="visible"/>
                                      </p:to>
                                    </p:set>
                                  </p:childTnLst>
                                </p:cTn>
                              </p:par>
                            </p:childTnLst>
                          </p:cTn>
                        </p:par>
                      </p:childTnLst>
                    </p:cTn>
                  </p:par>
                  <p:par>
                    <p:cTn id="141" dur="indefinite" nodeType="clickEffect" fill="hold">
                      <p:stCondLst>
                        <p:cond delay="indefinite"/>
                      </p:stCondLst>
                      <p:childTnLst>
                        <p:par>
                          <p:cTn id="142" dur="indefinite" nodeType="clickEffect" fill="hold">
                            <p:stCondLst>
                              <p:cond delay="0"/>
                            </p:stCondLst>
                            <p:childTnLst>
                              <p:par>
                                <p:cTn id="143" dur="indefinite" nodeType="clickEffect" fill="hold" presetClass="entr" presetID="1">
                                  <p:stCondLst>
                                    <p:cond delay="0"/>
                                  </p:stCondLst>
                                  <p:childTnLst>
                                    <p:set>
                                      <p:cBhvr>
                                        <p:cTn id="144" dur="1" fill="hold">
                                          <p:stCondLst>
                                            <p:cond delay="0"/>
                                          </p:stCondLst>
                                        </p:cTn>
                                        <p:tgtEl>
                                          <p:spTgt spid="258"/>
                                        </p:tgtEl>
                                        <p:attrNameLst>
                                          <p:attrName>style.visibility</p:attrName>
                                        </p:attrNameLst>
                                      </p:cBhvr>
                                      <p:to>
                                        <p:strVal val="visible"/>
                                      </p:to>
                                    </p:set>
                                  </p:childTnLst>
                                </p:cTn>
                              </p:par>
                              <p:par>
                                <p:cTn id="145" dur="indefinite" nodeType="withEffect" fill="hold" presetClass="entr" presetID="1">
                                  <p:stCondLst>
                                    <p:cond delay="0"/>
                                  </p:stCondLst>
                                  <p:childTnLst>
                                    <p:set>
                                      <p:cBhvr>
                                        <p:cTn id="146" dur="1" fill="hold">
                                          <p:stCondLst>
                                            <p:cond delay="0"/>
                                          </p:stCondLst>
                                        </p:cTn>
                                        <p:tgtEl>
                                          <p:spTgt spid="259"/>
                                        </p:tgtEl>
                                        <p:attrNameLst>
                                          <p:attrName>style.visibility</p:attrName>
                                        </p:attrNameLst>
                                      </p:cBhvr>
                                      <p:to>
                                        <p:strVal val="visible"/>
                                      </p:to>
                                    </p:set>
                                  </p:childTnLst>
                                </p:cTn>
                              </p:par>
                              <p:par>
                                <p:cTn id="147" dur="indefinite" nodeType="withEffect" fill="hold" presetClass="entr" presetID="1">
                                  <p:stCondLst>
                                    <p:cond delay="0"/>
                                  </p:stCondLst>
                                  <p:childTnLst>
                                    <p:set>
                                      <p:cBhvr>
                                        <p:cTn id="148" dur="1" fill="hold">
                                          <p:stCondLst>
                                            <p:cond delay="0"/>
                                          </p:stCondLst>
                                        </p:cTn>
                                        <p:tgtEl>
                                          <p:spTgt spid="260"/>
                                        </p:tgtEl>
                                        <p:attrNameLst>
                                          <p:attrName>style.visibility</p:attrName>
                                        </p:attrNameLst>
                                      </p:cBhvr>
                                      <p:to>
                                        <p:strVal val="visible"/>
                                      </p:to>
                                    </p:set>
                                  </p:childTnLst>
                                </p:cTn>
                              </p:par>
                            </p:childTnLst>
                          </p:cTn>
                        </p:par>
                      </p:childTnLst>
                    </p:cTn>
                  </p:par>
                  <p:par>
                    <p:cTn id="149" dur="indefinite" nodeType="clickEffect" fill="hold">
                      <p:stCondLst>
                        <p:cond delay="indefinite"/>
                      </p:stCondLst>
                      <p:childTnLst>
                        <p:par>
                          <p:cTn id="150" dur="indefinite" nodeType="clickEffect" fill="hold">
                            <p:stCondLst>
                              <p:cond delay="0"/>
                            </p:stCondLst>
                            <p:childTnLst>
                              <p:par>
                                <p:cTn id="151" dur="indefinite" nodeType="clickEffect" fill="hold" presetClass="entr" presetID="1">
                                  <p:stCondLst>
                                    <p:cond delay="0"/>
                                  </p:stCondLst>
                                  <p:childTnLst>
                                    <p:set>
                                      <p:cBhvr>
                                        <p:cTn id="152" dur="1" fill="hold">
                                          <p:stCondLst>
                                            <p:cond delay="0"/>
                                          </p:stCondLst>
                                        </p:cTn>
                                        <p:tgtEl>
                                          <p:spTgt spid="262"/>
                                        </p:tgtEl>
                                        <p:attrNameLst>
                                          <p:attrName>style.visibility</p:attrName>
                                        </p:attrNameLst>
                                      </p:cBhvr>
                                      <p:to>
                                        <p:strVal val="visible"/>
                                      </p:to>
                                    </p:set>
                                  </p:childTnLst>
                                </p:cTn>
                              </p:par>
                              <p:par>
                                <p:cTn id="153" dur="indefinite" nodeType="withEffect" fill="hold" presetClass="entr" presetID="1">
                                  <p:stCondLst>
                                    <p:cond delay="0"/>
                                  </p:stCondLst>
                                  <p:childTnLst>
                                    <p:set>
                                      <p:cBhvr>
                                        <p:cTn id="154" dur="1" fill="hold">
                                          <p:stCondLst>
                                            <p:cond delay="0"/>
                                          </p:stCondLst>
                                        </p:cTn>
                                        <p:tgtEl>
                                          <p:spTgt spid="268"/>
                                        </p:tgtEl>
                                        <p:attrNameLst>
                                          <p:attrName>style.visibility</p:attrName>
                                        </p:attrNameLst>
                                      </p:cBhvr>
                                      <p:to>
                                        <p:strVal val="visible"/>
                                      </p:to>
                                    </p:set>
                                  </p:childTnLst>
                                </p:cTn>
                              </p:par>
                              <p:par>
                                <p:cTn id="155" dur="indefinite" nodeType="withEffect" fill="hold" presetClass="entr" presetID="1">
                                  <p:stCondLst>
                                    <p:cond delay="0"/>
                                  </p:stCondLst>
                                  <p:childTnLst>
                                    <p:set>
                                      <p:cBhvr>
                                        <p:cTn id="156" dur="1" fill="hold">
                                          <p:stCondLst>
                                            <p:cond delay="0"/>
                                          </p:stCondLst>
                                        </p:cTn>
                                        <p:tgtEl>
                                          <p:spTgt spid="263"/>
                                        </p:tgtEl>
                                        <p:attrNameLst>
                                          <p:attrName>style.visibility</p:attrName>
                                        </p:attrNameLst>
                                      </p:cBhvr>
                                      <p:to>
                                        <p:strVal val="visible"/>
                                      </p:to>
                                    </p:set>
                                  </p:childTnLst>
                                </p:cTn>
                              </p:par>
                            </p:childTnLst>
                          </p:cTn>
                        </p:par>
                      </p:childTnLst>
                    </p:cTn>
                  </p:par>
                  <p:par>
                    <p:cTn id="157" dur="indefinite" nodeType="clickEffect" fill="hold">
                      <p:stCondLst>
                        <p:cond delay="indefinite"/>
                      </p:stCondLst>
                      <p:childTnLst>
                        <p:par>
                          <p:cTn id="158" dur="indefinite" nodeType="clickEffect" fill="hold">
                            <p:stCondLst>
                              <p:cond delay="0"/>
                            </p:stCondLst>
                            <p:childTnLst>
                              <p:par>
                                <p:cTn id="159" dur="indefinite" nodeType="clickEffect" fill="hold" presetClass="entr" presetID="1">
                                  <p:stCondLst>
                                    <p:cond delay="0"/>
                                  </p:stCondLst>
                                  <p:childTnLst>
                                    <p:set>
                                      <p:cBhvr>
                                        <p:cTn id="160" dur="1" fill="hold">
                                          <p:stCondLst>
                                            <p:cond delay="0"/>
                                          </p:stCondLst>
                                        </p:cTn>
                                        <p:tgtEl>
                                          <p:spTgt spid="264"/>
                                        </p:tgtEl>
                                        <p:attrNameLst>
                                          <p:attrName>style.visibility</p:attrName>
                                        </p:attrNameLst>
                                      </p:cBhvr>
                                      <p:to>
                                        <p:strVal val="visible"/>
                                      </p:to>
                                    </p:set>
                                  </p:childTnLst>
                                </p:cTn>
                              </p:par>
                              <p:par>
                                <p:cTn id="161" dur="indefinite" nodeType="withEffect" fill="hold" presetClass="entr" presetID="1">
                                  <p:stCondLst>
                                    <p:cond delay="0"/>
                                  </p:stCondLst>
                                  <p:childTnLst>
                                    <p:set>
                                      <p:cBhvr>
                                        <p:cTn id="162" dur="1" fill="hold">
                                          <p:stCondLst>
                                            <p:cond delay="0"/>
                                          </p:stCondLst>
                                        </p:cTn>
                                        <p:tgtEl>
                                          <p:spTgt spid="265"/>
                                        </p:tgtEl>
                                        <p:attrNameLst>
                                          <p:attrName>style.visibility</p:attrName>
                                        </p:attrNameLst>
                                      </p:cBhvr>
                                      <p:to>
                                        <p:strVal val="visible"/>
                                      </p:to>
                                    </p:set>
                                  </p:childTnLst>
                                </p:cTn>
                              </p:par>
                              <p:par>
                                <p:cTn id="163" dur="indefinite" nodeType="withEffect" fill="hold" presetClass="entr" presetID="1">
                                  <p:stCondLst>
                                    <p:cond delay="0"/>
                                  </p:stCondLst>
                                  <p:childTnLst>
                                    <p:set>
                                      <p:cBhvr>
                                        <p:cTn id="164" dur="1" fill="hold">
                                          <p:stCondLst>
                                            <p:cond delay="0"/>
                                          </p:stCondLst>
                                        </p:cTn>
                                        <p:tgtEl>
                                          <p:spTgt spid="267"/>
                                        </p:tgtEl>
                                        <p:attrNameLst>
                                          <p:attrName>style.visibility</p:attrName>
                                        </p:attrNameLst>
                                      </p:cBhvr>
                                      <p:to>
                                        <p:strVal val="visible"/>
                                      </p:to>
                                    </p:set>
                                  </p:childTnLst>
                                </p:cTn>
                              </p:par>
                            </p:childTnLst>
                          </p:cTn>
                        </p:par>
                      </p:childTnLst>
                    </p:cTn>
                  </p:par>
                  <p:par>
                    <p:cTn id="165" dur="indefinite" nodeType="clickEffect" fill="hold">
                      <p:stCondLst>
                        <p:cond delay="indefinite"/>
                      </p:stCondLst>
                      <p:childTnLst>
                        <p:par>
                          <p:cTn id="166" dur="indefinite" nodeType="clickEffect" fill="hold">
                            <p:stCondLst>
                              <p:cond delay="0"/>
                            </p:stCondLst>
                            <p:childTnLst>
                              <p:par>
                                <p:cTn id="167" dur="indefinite" nodeType="clickEffect" fill="hold" presetClass="entr" presetID="1">
                                  <p:stCondLst>
                                    <p:cond delay="0"/>
                                  </p:stCondLst>
                                  <p:childTnLst>
                                    <p:set>
                                      <p:cBhvr>
                                        <p:cTn id="168" dur="1" fill="hold">
                                          <p:stCondLst>
                                            <p:cond delay="0"/>
                                          </p:stCondLst>
                                        </p:cTn>
                                        <p:tgtEl>
                                          <p:spTgt spid="26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aphicFrame>
        <p:nvGraphicFramePr>
          <p:cNvPr id="270" name="Table 1"/>
          <p:cNvGraphicFramePr/>
          <p:nvPr/>
        </p:nvGraphicFramePr>
        <p:xfrm>
          <a:off x="0" y="0"/>
          <a:ext cx="9145080" cy="337680"/>
        </p:xfrm>
        <a:graphic>
          <a:graphicData uri="http://schemas.openxmlformats.org/drawingml/2006/table">
            <a:tbl>
              <a:tblPr/>
              <a:tblGrid>
                <a:gridCol w="2556360"/>
                <a:gridCol w="3456360"/>
                <a:gridCol w="3132360"/>
              </a:tblGrid>
              <a:tr h="337680">
                <a:tc>
                  <a:txBody>
                    <a:bodyPr lIns="90000" rIns="90000" tIns="116280" bIns="46800"/>
                    <a:p>
                      <a:pPr algn="ctr">
                        <a:lnSpc>
                          <a:spcPct val="81000"/>
                        </a:lnSpc>
                      </a:pPr>
                      <a:r>
                        <a:rPr b="1" lang="fr-FR" sz="1400" spc="-1" strike="noStrike">
                          <a:solidFill>
                            <a:srgbClr val="ffff00"/>
                          </a:solidFill>
                          <a:latin typeface="Arial"/>
                          <a:ea typeface="Arial"/>
                        </a:rPr>
                        <a:t>I. LES ASSOCIATIONS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16280" bIns="46800"/>
                    <a:p>
                      <a:pPr algn="ctr">
                        <a:lnSpc>
                          <a:spcPct val="81000"/>
                        </a:lnSpc>
                      </a:pPr>
                      <a:r>
                        <a:rPr b="1" lang="fr-FR" sz="1400" spc="-1" strike="noStrike">
                          <a:solidFill>
                            <a:srgbClr val="ffc000"/>
                          </a:solidFill>
                          <a:latin typeface="Arial"/>
                          <a:ea typeface="Arial"/>
                        </a:rPr>
                        <a:t>1. Définition et caractéristiques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01160" bIns="46800"/>
                    <a:p>
                      <a:pPr algn="ctr">
                        <a:lnSpc>
                          <a:spcPct val="81000"/>
                        </a:lnSpc>
                      </a:pPr>
                      <a:r>
                        <a:rPr b="1" lang="fr-FR" sz="1100" spc="-1" strike="noStrike">
                          <a:solidFill>
                            <a:srgbClr val="ffffff"/>
                          </a:solidFill>
                          <a:latin typeface="Arial"/>
                          <a:ea typeface="Arial"/>
                        </a:rPr>
                        <a:t>1a. L</a:t>
                      </a:r>
                      <a:r>
                        <a:rPr b="1" lang="ja-JP" sz="1100" spc="-1" strike="noStrike">
                          <a:solidFill>
                            <a:srgbClr val="ffffff"/>
                          </a:solidFill>
                          <a:latin typeface="Arial"/>
                          <a:ea typeface="Arial"/>
                        </a:rPr>
                        <a:t>’</a:t>
                      </a:r>
                      <a:r>
                        <a:rPr b="1" lang="fr-FR" sz="1100" spc="-1" strike="noStrike">
                          <a:solidFill>
                            <a:srgbClr val="ffffff"/>
                          </a:solidFill>
                          <a:latin typeface="Arial"/>
                          <a:ea typeface="Arial"/>
                        </a:rPr>
                        <a:t>association, au cœur de la société</a:t>
                      </a:r>
                      <a:endParaRPr b="0" lang="fr-FR" sz="11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r>
            </a:tbl>
          </a:graphicData>
        </a:graphic>
      </p:graphicFrame>
      <p:sp>
        <p:nvSpPr>
          <p:cNvPr id="271" name="CustomShape 2"/>
          <p:cNvSpPr/>
          <p:nvPr/>
        </p:nvSpPr>
        <p:spPr>
          <a:xfrm>
            <a:off x="0" y="476280"/>
            <a:ext cx="9144000" cy="337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600" spc="-1" strike="noStrike">
                <a:solidFill>
                  <a:srgbClr val="000000"/>
                </a:solidFill>
                <a:latin typeface="Arial"/>
              </a:rPr>
              <a:t>EN QUOI UNE ASSOCIATION EST – ELLE RECONNUE D</a:t>
            </a:r>
            <a:r>
              <a:rPr b="1" lang="ja-JP" sz="1600" spc="-1" strike="noStrike">
                <a:solidFill>
                  <a:srgbClr val="000000"/>
                </a:solidFill>
                <a:latin typeface="Arial"/>
              </a:rPr>
              <a:t>’</a:t>
            </a:r>
            <a:r>
              <a:rPr b="1" lang="fr-FR" sz="1600" spc="-1" strike="noStrike">
                <a:solidFill>
                  <a:srgbClr val="000000"/>
                </a:solidFill>
                <a:latin typeface="Arial"/>
              </a:rPr>
              <a:t> « INTERET GENERAL » ?</a:t>
            </a:r>
            <a:endParaRPr b="0" lang="fr-FR" sz="1600" spc="-1" strike="noStrike">
              <a:solidFill>
                <a:srgbClr val="000000"/>
              </a:solidFill>
              <a:latin typeface="Arial"/>
            </a:endParaRPr>
          </a:p>
        </p:txBody>
      </p:sp>
      <p:sp>
        <p:nvSpPr>
          <p:cNvPr id="272" name="CustomShape 3"/>
          <p:cNvSpPr/>
          <p:nvPr/>
        </p:nvSpPr>
        <p:spPr>
          <a:xfrm>
            <a:off x="0" y="1125360"/>
            <a:ext cx="9144000" cy="322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500" spc="-1" strike="noStrike">
                <a:solidFill>
                  <a:srgbClr val="000000"/>
                </a:solidFill>
                <a:latin typeface="Arial"/>
              </a:rPr>
              <a:t>Valeurs républicaines &lt; INTERET GENERAL &gt; valeurs résultantes de l</a:t>
            </a:r>
            <a:r>
              <a:rPr b="1" lang="ja-JP" sz="1500" spc="-1" strike="noStrike">
                <a:solidFill>
                  <a:srgbClr val="000000"/>
                </a:solidFill>
                <a:latin typeface="Arial"/>
              </a:rPr>
              <a:t>’</a:t>
            </a:r>
            <a:r>
              <a:rPr b="1" lang="fr-FR" sz="1500" spc="-1" strike="noStrike">
                <a:solidFill>
                  <a:srgbClr val="000000"/>
                </a:solidFill>
                <a:latin typeface="Arial"/>
              </a:rPr>
              <a:t>évolution de notre société</a:t>
            </a:r>
            <a:endParaRPr b="0" lang="fr-FR" sz="1500" spc="-1" strike="noStrike">
              <a:solidFill>
                <a:srgbClr val="000000"/>
              </a:solidFill>
              <a:latin typeface="Arial"/>
            </a:endParaRPr>
          </a:p>
        </p:txBody>
      </p:sp>
      <p:sp>
        <p:nvSpPr>
          <p:cNvPr id="273" name="CustomShape 4"/>
          <p:cNvSpPr/>
          <p:nvPr/>
        </p:nvSpPr>
        <p:spPr>
          <a:xfrm>
            <a:off x="1619280" y="1700280"/>
            <a:ext cx="3097080" cy="865080"/>
          </a:xfrm>
          <a:custGeom>
            <a:avLst/>
            <a:gdLst/>
            <a:ahLst/>
            <a:rect l="0" t="0" r="r" b="b"/>
            <a:pathLst>
              <a:path w="8605" h="2405">
                <a:moveTo>
                  <a:pt x="2151" y="0"/>
                </a:moveTo>
                <a:lnTo>
                  <a:pt x="2151" y="1202"/>
                </a:lnTo>
                <a:lnTo>
                  <a:pt x="0" y="1202"/>
                </a:lnTo>
                <a:lnTo>
                  <a:pt x="4302" y="2404"/>
                </a:lnTo>
                <a:lnTo>
                  <a:pt x="8604" y="1202"/>
                </a:lnTo>
                <a:lnTo>
                  <a:pt x="6453" y="1202"/>
                </a:lnTo>
                <a:lnTo>
                  <a:pt x="6453" y="0"/>
                </a:lnTo>
                <a:lnTo>
                  <a:pt x="2151" y="0"/>
                </a:lnTo>
              </a:path>
            </a:pathLst>
          </a:custGeom>
          <a:solidFill>
            <a:srgbClr val="ffffff"/>
          </a:solidFill>
          <a:ln w="25560">
            <a:solidFill>
              <a:srgbClr val="385d8a"/>
            </a:solidFill>
            <a:miter/>
          </a:ln>
        </p:spPr>
        <p:style>
          <a:lnRef idx="0"/>
          <a:fillRef idx="0"/>
          <a:effectRef idx="0"/>
          <a:fontRef idx="minor"/>
        </p:style>
        <p:txBody>
          <a:bodyPr lIns="90000" rIns="90000" tIns="46800" bIns="46800" anchor="ctr"/>
          <a:p>
            <a:pPr algn="ctr"/>
            <a:r>
              <a:rPr b="1" lang="fr-FR" sz="1800" spc="-1" strike="noStrike">
                <a:solidFill>
                  <a:srgbClr val="000000"/>
                </a:solidFill>
                <a:latin typeface="Arial"/>
                <a:ea typeface="Arial"/>
              </a:rPr>
              <a:t>renvoie à</a:t>
            </a:r>
            <a:endParaRPr b="0" lang="fr-FR" sz="1800" spc="-1" strike="noStrike">
              <a:solidFill>
                <a:srgbClr val="000000"/>
              </a:solidFill>
              <a:latin typeface="Arial"/>
            </a:endParaRPr>
          </a:p>
        </p:txBody>
      </p:sp>
      <p:sp>
        <p:nvSpPr>
          <p:cNvPr id="274" name="CustomShape 5"/>
          <p:cNvSpPr/>
          <p:nvPr/>
        </p:nvSpPr>
        <p:spPr>
          <a:xfrm>
            <a:off x="1908000" y="2637000"/>
            <a:ext cx="5472360" cy="642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Un projet politique d</a:t>
            </a:r>
            <a:r>
              <a:rPr b="1" lang="ja-JP" sz="1800" spc="-1" strike="noStrike">
                <a:solidFill>
                  <a:srgbClr val="000000"/>
                </a:solidFill>
                <a:latin typeface="Arial"/>
              </a:rPr>
              <a:t>’</a:t>
            </a:r>
            <a:r>
              <a:rPr b="1" lang="fr-FR" sz="1800" spc="-1" strike="noStrike">
                <a:solidFill>
                  <a:srgbClr val="000000"/>
                </a:solidFill>
                <a:latin typeface="Arial"/>
              </a:rPr>
              <a:t>action pour une </a:t>
            </a:r>
            <a:endParaRPr b="0" lang="fr-FR" sz="1800" spc="-1" strike="noStrike">
              <a:solidFill>
                <a:srgbClr val="000000"/>
              </a:solidFill>
              <a:latin typeface="Arial"/>
            </a:endParaRPr>
          </a:p>
          <a:p>
            <a:pPr algn="ctr"/>
            <a:r>
              <a:rPr b="1" lang="fr-FR" sz="1800" spc="-1" strike="noStrike">
                <a:solidFill>
                  <a:srgbClr val="000000"/>
                </a:solidFill>
                <a:latin typeface="Arial"/>
              </a:rPr>
              <a:t>« société ouverte à tous et toutes ».</a:t>
            </a:r>
            <a:endParaRPr b="0" lang="fr-FR" sz="1800" spc="-1" strike="noStrike">
              <a:solidFill>
                <a:srgbClr val="000000"/>
              </a:solidFill>
              <a:latin typeface="Arial"/>
            </a:endParaRPr>
          </a:p>
        </p:txBody>
      </p:sp>
      <p:sp>
        <p:nvSpPr>
          <p:cNvPr id="275" name="CustomShape 6"/>
          <p:cNvSpPr/>
          <p:nvPr/>
        </p:nvSpPr>
        <p:spPr>
          <a:xfrm>
            <a:off x="4067280" y="4508640"/>
            <a:ext cx="4825800" cy="11912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just"/>
            <a:r>
              <a:rPr b="1" lang="fr-FR" sz="1800" spc="-1" strike="noStrike">
                <a:solidFill>
                  <a:srgbClr val="000000"/>
                </a:solidFill>
                <a:latin typeface="Arial"/>
              </a:rPr>
              <a:t>Une association qui exprime des capacités d</a:t>
            </a:r>
            <a:r>
              <a:rPr b="1" lang="ja-JP" sz="1800" spc="-1" strike="noStrike">
                <a:solidFill>
                  <a:srgbClr val="000000"/>
                </a:solidFill>
                <a:latin typeface="Arial"/>
              </a:rPr>
              <a:t>’</a:t>
            </a:r>
            <a:r>
              <a:rPr b="1" lang="fr-FR" sz="1800" spc="-1" strike="noStrike">
                <a:solidFill>
                  <a:srgbClr val="000000"/>
                </a:solidFill>
                <a:latin typeface="Arial"/>
              </a:rPr>
              <a:t>initiative pour la transformation sociale peut se revendiquer de l</a:t>
            </a:r>
            <a:r>
              <a:rPr b="1" lang="ja-JP" sz="1800" spc="-1" strike="noStrike">
                <a:solidFill>
                  <a:srgbClr val="000000"/>
                </a:solidFill>
                <a:latin typeface="Arial"/>
              </a:rPr>
              <a:t>’</a:t>
            </a:r>
            <a:r>
              <a:rPr b="1" lang="fr-FR" sz="1800" spc="-1" strike="noStrike">
                <a:solidFill>
                  <a:srgbClr val="000000"/>
                </a:solidFill>
                <a:latin typeface="Arial"/>
              </a:rPr>
              <a:t>intérêt général.</a:t>
            </a:r>
            <a:endParaRPr b="0" lang="fr-FR" sz="1800" spc="-1" strike="noStrike">
              <a:solidFill>
                <a:srgbClr val="000000"/>
              </a:solidFill>
              <a:latin typeface="Arial"/>
            </a:endParaRPr>
          </a:p>
        </p:txBody>
      </p:sp>
      <p:sp>
        <p:nvSpPr>
          <p:cNvPr id="276" name="CustomShape 7"/>
          <p:cNvSpPr/>
          <p:nvPr/>
        </p:nvSpPr>
        <p:spPr>
          <a:xfrm>
            <a:off x="3059280" y="3500280"/>
            <a:ext cx="3097080" cy="865440"/>
          </a:xfrm>
          <a:custGeom>
            <a:avLst/>
            <a:gdLst/>
            <a:ahLst/>
            <a:rect l="0" t="0" r="r" b="b"/>
            <a:pathLst>
              <a:path w="8605" h="2406">
                <a:moveTo>
                  <a:pt x="2151" y="0"/>
                </a:moveTo>
                <a:lnTo>
                  <a:pt x="2151" y="1202"/>
                </a:lnTo>
                <a:lnTo>
                  <a:pt x="0" y="1202"/>
                </a:lnTo>
                <a:lnTo>
                  <a:pt x="4302" y="2405"/>
                </a:lnTo>
                <a:lnTo>
                  <a:pt x="8604" y="1202"/>
                </a:lnTo>
                <a:lnTo>
                  <a:pt x="6453" y="1202"/>
                </a:lnTo>
                <a:lnTo>
                  <a:pt x="6453" y="0"/>
                </a:lnTo>
                <a:lnTo>
                  <a:pt x="2151" y="0"/>
                </a:lnTo>
              </a:path>
            </a:pathLst>
          </a:custGeom>
          <a:solidFill>
            <a:srgbClr val="ffffff"/>
          </a:solidFill>
          <a:ln w="25560">
            <a:solidFill>
              <a:srgbClr val="385d8a"/>
            </a:solidFill>
            <a:miter/>
          </a:ln>
        </p:spPr>
        <p:style>
          <a:lnRef idx="0"/>
          <a:fillRef idx="0"/>
          <a:effectRef idx="0"/>
          <a:fontRef idx="minor"/>
        </p:style>
      </p:sp>
    </p:spTree>
  </p:cSld>
  <p:timing>
    <p:tnLst>
      <p:par>
        <p:cTn id="169" dur="indefinite" restart="never" nodeType="tmRoot">
          <p:childTnLst>
            <p:seq>
              <p:cTn id="170" dur="indefinite" nodeType="mainSeq">
                <p:childTnLst>
                  <p:par>
                    <p:cTn id="171" dur="indefinite" nodeType="clickEffect" fill="hold">
                      <p:stCondLst>
                        <p:cond delay="indefinite"/>
                      </p:stCondLst>
                      <p:childTnLst>
                        <p:par>
                          <p:cTn id="172" dur="indefinite" nodeType="clickEffect" fill="hold">
                            <p:stCondLst>
                              <p:cond delay="0"/>
                            </p:stCondLst>
                            <p:childTnLst>
                              <p:par>
                                <p:cTn id="173" dur="indefinite" nodeType="clickEffect" fill="hold" presetClass="entr" presetID="1">
                                  <p:stCondLst>
                                    <p:cond delay="0"/>
                                  </p:stCondLst>
                                  <p:childTnLst>
                                    <p:set>
                                      <p:cBhvr>
                                        <p:cTn id="174" dur="1" fill="hold">
                                          <p:stCondLst>
                                            <p:cond delay="0"/>
                                          </p:stCondLst>
                                        </p:cTn>
                                        <p:tgtEl>
                                          <p:spTgt spid="272"/>
                                        </p:tgtEl>
                                        <p:attrNameLst>
                                          <p:attrName>style.visibility</p:attrName>
                                        </p:attrNameLst>
                                      </p:cBhvr>
                                      <p:to>
                                        <p:strVal val="visible"/>
                                      </p:to>
                                    </p:set>
                                  </p:childTnLst>
                                </p:cTn>
                              </p:par>
                            </p:childTnLst>
                          </p:cTn>
                        </p:par>
                      </p:childTnLst>
                    </p:cTn>
                  </p:par>
                  <p:par>
                    <p:cTn id="175" dur="indefinite" nodeType="clickEffect" fill="hold">
                      <p:stCondLst>
                        <p:cond delay="indefinite"/>
                      </p:stCondLst>
                      <p:childTnLst>
                        <p:par>
                          <p:cTn id="176" dur="indefinite" nodeType="clickEffect" fill="hold">
                            <p:stCondLst>
                              <p:cond delay="0"/>
                            </p:stCondLst>
                            <p:childTnLst>
                              <p:par>
                                <p:cTn id="177" dur="indefinite" nodeType="clickEffect" fill="hold" presetClass="entr" presetID="1">
                                  <p:stCondLst>
                                    <p:cond delay="0"/>
                                  </p:stCondLst>
                                  <p:childTnLst>
                                    <p:set>
                                      <p:cBhvr>
                                        <p:cTn id="178" dur="1" fill="hold">
                                          <p:stCondLst>
                                            <p:cond delay="0"/>
                                          </p:stCondLst>
                                        </p:cTn>
                                        <p:tgtEl>
                                          <p:spTgt spid="273"/>
                                        </p:tgtEl>
                                        <p:attrNameLst>
                                          <p:attrName>style.visibility</p:attrName>
                                        </p:attrNameLst>
                                      </p:cBhvr>
                                      <p:to>
                                        <p:strVal val="visible"/>
                                      </p:to>
                                    </p:set>
                                  </p:childTnLst>
                                </p:cTn>
                              </p:par>
                              <p:par>
                                <p:cTn id="179" dur="indefinite" nodeType="withEffect" fill="hold" presetClass="entr" presetID="1">
                                  <p:stCondLst>
                                    <p:cond delay="0"/>
                                  </p:stCondLst>
                                  <p:childTnLst>
                                    <p:set>
                                      <p:cBhvr>
                                        <p:cTn id="180" dur="1" fill="hold">
                                          <p:stCondLst>
                                            <p:cond delay="0"/>
                                          </p:stCondLst>
                                        </p:cTn>
                                        <p:tgtEl>
                                          <p:spTgt spid="274"/>
                                        </p:tgtEl>
                                        <p:attrNameLst>
                                          <p:attrName>style.visibility</p:attrName>
                                        </p:attrNameLst>
                                      </p:cBhvr>
                                      <p:to>
                                        <p:strVal val="visible"/>
                                      </p:to>
                                    </p:set>
                                  </p:childTnLst>
                                </p:cTn>
                              </p:par>
                            </p:childTnLst>
                          </p:cTn>
                        </p:par>
                      </p:childTnLst>
                    </p:cTn>
                  </p:par>
                  <p:par>
                    <p:cTn id="181" dur="indefinite" nodeType="clickEffect" fill="hold">
                      <p:stCondLst>
                        <p:cond delay="indefinite"/>
                      </p:stCondLst>
                      <p:childTnLst>
                        <p:par>
                          <p:cTn id="182" dur="indefinite" nodeType="clickEffect" fill="hold">
                            <p:stCondLst>
                              <p:cond delay="0"/>
                            </p:stCondLst>
                            <p:childTnLst>
                              <p:par>
                                <p:cTn id="183" dur="indefinite" nodeType="clickEffect" fill="hold" presetClass="entr" presetID="1">
                                  <p:stCondLst>
                                    <p:cond delay="0"/>
                                  </p:stCondLst>
                                  <p:childTnLst>
                                    <p:set>
                                      <p:cBhvr>
                                        <p:cTn id="184" dur="1" fill="hold">
                                          <p:stCondLst>
                                            <p:cond delay="0"/>
                                          </p:stCondLst>
                                        </p:cTn>
                                        <p:tgtEl>
                                          <p:spTgt spid="276"/>
                                        </p:tgtEl>
                                        <p:attrNameLst>
                                          <p:attrName>style.visibility</p:attrName>
                                        </p:attrNameLst>
                                      </p:cBhvr>
                                      <p:to>
                                        <p:strVal val="visible"/>
                                      </p:to>
                                    </p:set>
                                  </p:childTnLst>
                                </p:cTn>
                              </p:par>
                              <p:par>
                                <p:cTn id="185" dur="indefinite" nodeType="withEffect" fill="hold" presetClass="entr" presetID="1">
                                  <p:stCondLst>
                                    <p:cond delay="0"/>
                                  </p:stCondLst>
                                  <p:childTnLst>
                                    <p:set>
                                      <p:cBhvr>
                                        <p:cTn id="186" dur="1" fill="hold">
                                          <p:stCondLst>
                                            <p:cond delay="0"/>
                                          </p:stCondLst>
                                        </p:cTn>
                                        <p:tgtEl>
                                          <p:spTgt spid="27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aphicFrame>
        <p:nvGraphicFramePr>
          <p:cNvPr id="277" name="Table 1"/>
          <p:cNvGraphicFramePr/>
          <p:nvPr/>
        </p:nvGraphicFramePr>
        <p:xfrm>
          <a:off x="0" y="0"/>
          <a:ext cx="9145080" cy="337680"/>
        </p:xfrm>
        <a:graphic>
          <a:graphicData uri="http://schemas.openxmlformats.org/drawingml/2006/table">
            <a:tbl>
              <a:tblPr/>
              <a:tblGrid>
                <a:gridCol w="2556360"/>
                <a:gridCol w="3384720"/>
                <a:gridCol w="3204000"/>
              </a:tblGrid>
              <a:tr h="337680">
                <a:tc>
                  <a:txBody>
                    <a:bodyPr lIns="90000" rIns="90000" tIns="116280" bIns="46800"/>
                    <a:p>
                      <a:pPr algn="ctr">
                        <a:lnSpc>
                          <a:spcPct val="81000"/>
                        </a:lnSpc>
                      </a:pPr>
                      <a:r>
                        <a:rPr b="1" lang="fr-FR" sz="1400" spc="-1" strike="noStrike">
                          <a:solidFill>
                            <a:srgbClr val="ffff00"/>
                          </a:solidFill>
                          <a:latin typeface="Arial"/>
                          <a:ea typeface="Arial"/>
                        </a:rPr>
                        <a:t>I.  LES ASSOCIATIONS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16280" bIns="46800"/>
                    <a:p>
                      <a:pPr algn="ctr">
                        <a:lnSpc>
                          <a:spcPct val="81000"/>
                        </a:lnSpc>
                      </a:pPr>
                      <a:r>
                        <a:rPr b="1" lang="fr-FR" sz="1400" spc="-1" strike="noStrike">
                          <a:solidFill>
                            <a:srgbClr val="ffc000"/>
                          </a:solidFill>
                          <a:latin typeface="Arial"/>
                          <a:ea typeface="Arial"/>
                        </a:rPr>
                        <a:t>1. Définition et caractéristiques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01160" bIns="46800"/>
                    <a:p>
                      <a:pPr algn="ctr">
                        <a:lnSpc>
                          <a:spcPct val="81000"/>
                        </a:lnSpc>
                      </a:pPr>
                      <a:r>
                        <a:rPr b="1" lang="fr-FR" sz="1100" spc="-1" strike="noStrike">
                          <a:solidFill>
                            <a:srgbClr val="ffffff"/>
                          </a:solidFill>
                          <a:latin typeface="Arial"/>
                          <a:ea typeface="Arial"/>
                        </a:rPr>
                        <a:t>1a. L</a:t>
                      </a:r>
                      <a:r>
                        <a:rPr b="1" lang="ja-JP" sz="1100" spc="-1" strike="noStrike">
                          <a:solidFill>
                            <a:srgbClr val="ffffff"/>
                          </a:solidFill>
                          <a:latin typeface="Arial"/>
                          <a:ea typeface="Arial"/>
                        </a:rPr>
                        <a:t>’</a:t>
                      </a:r>
                      <a:r>
                        <a:rPr b="1" lang="fr-FR" sz="1100" spc="-1" strike="noStrike">
                          <a:solidFill>
                            <a:srgbClr val="ffffff"/>
                          </a:solidFill>
                          <a:latin typeface="Arial"/>
                          <a:ea typeface="Arial"/>
                        </a:rPr>
                        <a:t>association, au cœur de la société</a:t>
                      </a:r>
                      <a:endParaRPr b="0" lang="fr-FR" sz="11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r>
            </a:tbl>
          </a:graphicData>
        </a:graphic>
      </p:graphicFrame>
      <p:sp>
        <p:nvSpPr>
          <p:cNvPr id="278" name="CustomShape 2"/>
          <p:cNvSpPr/>
          <p:nvPr/>
        </p:nvSpPr>
        <p:spPr>
          <a:xfrm>
            <a:off x="0" y="620640"/>
            <a:ext cx="9144000" cy="642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QUELS SONT LES CRITERES POUR ETRE RECONNUS D</a:t>
            </a:r>
            <a:r>
              <a:rPr b="1" lang="ja-JP" sz="1800" spc="-1" strike="noStrike">
                <a:solidFill>
                  <a:srgbClr val="000000"/>
                </a:solidFill>
                <a:latin typeface="Arial"/>
              </a:rPr>
              <a:t>’</a:t>
            </a:r>
            <a:r>
              <a:rPr b="1" lang="fr-FR" sz="1800" spc="-1" strike="noStrike">
                <a:solidFill>
                  <a:srgbClr val="000000"/>
                </a:solidFill>
                <a:latin typeface="Arial"/>
              </a:rPr>
              <a:t>« INTERET GENERAL » PAR LES POUVOIRS PUBLICS ?</a:t>
            </a:r>
            <a:endParaRPr b="0" lang="fr-FR" sz="1800" spc="-1" strike="noStrike">
              <a:solidFill>
                <a:srgbClr val="000000"/>
              </a:solidFill>
              <a:latin typeface="Arial"/>
            </a:endParaRPr>
          </a:p>
        </p:txBody>
      </p:sp>
      <p:sp>
        <p:nvSpPr>
          <p:cNvPr id="279" name="CustomShape 3"/>
          <p:cNvSpPr/>
          <p:nvPr/>
        </p:nvSpPr>
        <p:spPr>
          <a:xfrm>
            <a:off x="468360" y="1916280"/>
            <a:ext cx="8207280" cy="37515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buClr>
                <a:srgbClr val="000000"/>
              </a:buClr>
              <a:buFont typeface="Arial"/>
              <a:buChar char="-"/>
            </a:pPr>
            <a:r>
              <a:rPr b="1" lang="fr-FR" sz="2400" spc="-1" strike="noStrike">
                <a:solidFill>
                  <a:srgbClr val="000000"/>
                </a:solidFill>
                <a:latin typeface="Arial"/>
              </a:rPr>
              <a:t> </a:t>
            </a:r>
            <a:r>
              <a:rPr b="1" lang="fr-FR" sz="2400" spc="-1" strike="noStrike">
                <a:solidFill>
                  <a:srgbClr val="000000"/>
                </a:solidFill>
                <a:latin typeface="Arial"/>
              </a:rPr>
              <a:t>Contraire aux intérêts particuliers,</a:t>
            </a:r>
            <a:endParaRPr b="0" lang="fr-FR" sz="2400" spc="-1" strike="noStrike">
              <a:solidFill>
                <a:srgbClr val="000000"/>
              </a:solidFill>
              <a:latin typeface="Arial"/>
            </a:endParaRPr>
          </a:p>
          <a:p>
            <a:pPr/>
            <a:endParaRPr b="0" lang="fr-FR" sz="2400" spc="-1" strike="noStrike">
              <a:solidFill>
                <a:srgbClr val="000000"/>
              </a:solidFill>
              <a:latin typeface="Arial"/>
            </a:endParaRPr>
          </a:p>
          <a:p>
            <a:pPr>
              <a:buClr>
                <a:srgbClr val="000000"/>
              </a:buClr>
              <a:buFont typeface="Arial"/>
              <a:buChar char="-"/>
            </a:pPr>
            <a:r>
              <a:rPr b="1" lang="fr-FR" sz="2400" spc="-1" strike="noStrike">
                <a:solidFill>
                  <a:srgbClr val="000000"/>
                </a:solidFill>
                <a:latin typeface="Arial"/>
              </a:rPr>
              <a:t> </a:t>
            </a:r>
            <a:r>
              <a:rPr b="1" lang="fr-FR" sz="2400" spc="-1" strike="noStrike">
                <a:solidFill>
                  <a:srgbClr val="000000"/>
                </a:solidFill>
                <a:latin typeface="Arial"/>
              </a:rPr>
              <a:t>Aucune discrimination,</a:t>
            </a:r>
            <a:endParaRPr b="0" lang="fr-FR" sz="2400" spc="-1" strike="noStrike">
              <a:solidFill>
                <a:srgbClr val="000000"/>
              </a:solidFill>
              <a:latin typeface="Arial"/>
            </a:endParaRPr>
          </a:p>
          <a:p>
            <a:pPr/>
            <a:endParaRPr b="0" lang="fr-FR" sz="2400" spc="-1" strike="noStrike">
              <a:solidFill>
                <a:srgbClr val="000000"/>
              </a:solidFill>
              <a:latin typeface="Arial"/>
            </a:endParaRPr>
          </a:p>
          <a:p>
            <a:pPr>
              <a:buClr>
                <a:srgbClr val="000000"/>
              </a:buClr>
              <a:buFont typeface="Arial"/>
              <a:buChar char="-"/>
            </a:pPr>
            <a:r>
              <a:rPr b="1" lang="fr-FR" sz="2400" spc="-1" strike="noStrike">
                <a:solidFill>
                  <a:srgbClr val="000000"/>
                </a:solidFill>
                <a:latin typeface="Arial"/>
              </a:rPr>
              <a:t> </a:t>
            </a:r>
            <a:r>
              <a:rPr b="1" lang="fr-FR" sz="2400" spc="-1" strike="noStrike">
                <a:solidFill>
                  <a:srgbClr val="000000"/>
                </a:solidFill>
                <a:latin typeface="Arial"/>
              </a:rPr>
              <a:t>Gestion désintéressée par des bénévoles,</a:t>
            </a:r>
            <a:endParaRPr b="0" lang="fr-FR" sz="2400" spc="-1" strike="noStrike">
              <a:solidFill>
                <a:srgbClr val="000000"/>
              </a:solidFill>
              <a:latin typeface="Arial"/>
            </a:endParaRPr>
          </a:p>
          <a:p>
            <a:pPr/>
            <a:endParaRPr b="0" lang="fr-FR" sz="2400" spc="-1" strike="noStrike">
              <a:solidFill>
                <a:srgbClr val="000000"/>
              </a:solidFill>
              <a:latin typeface="Arial"/>
            </a:endParaRPr>
          </a:p>
          <a:p>
            <a:pPr>
              <a:buClr>
                <a:srgbClr val="000000"/>
              </a:buClr>
              <a:buFont typeface="Arial"/>
              <a:buChar char="-"/>
            </a:pPr>
            <a:r>
              <a:rPr b="1" lang="fr-FR" sz="2400" spc="-1" strike="noStrike">
                <a:solidFill>
                  <a:srgbClr val="000000"/>
                </a:solidFill>
                <a:latin typeface="Arial"/>
              </a:rPr>
              <a:t> </a:t>
            </a:r>
            <a:r>
              <a:rPr b="1" lang="fr-FR" sz="2400" spc="-1" strike="noStrike">
                <a:solidFill>
                  <a:srgbClr val="000000"/>
                </a:solidFill>
                <a:latin typeface="Arial"/>
              </a:rPr>
              <a:t>capacité à travailler en réseau.</a:t>
            </a:r>
            <a:endParaRPr b="0" lang="fr-FR" sz="2400" spc="-1" strike="noStrike">
              <a:solidFill>
                <a:srgbClr val="000000"/>
              </a:solidFill>
              <a:latin typeface="Arial"/>
            </a:endParaRPr>
          </a:p>
          <a:p>
            <a:pPr/>
            <a:endParaRPr b="0" lang="fr-FR" sz="2400" spc="-1" strike="noStrike">
              <a:solidFill>
                <a:srgbClr val="000000"/>
              </a:solidFill>
              <a:latin typeface="Arial"/>
            </a:endParaRPr>
          </a:p>
          <a:p>
            <a:pPr/>
            <a:endParaRPr b="0" lang="fr-FR" sz="2400" spc="-1" strike="noStrike">
              <a:solidFill>
                <a:srgbClr val="000000"/>
              </a:solidFill>
              <a:latin typeface="Arial"/>
            </a:endParaRPr>
          </a:p>
          <a:p>
            <a:pPr algn="r"/>
            <a:r>
              <a:rPr b="1" i="1" lang="fr-FR" sz="2400" spc="-1" strike="noStrike">
                <a:solidFill>
                  <a:srgbClr val="000000"/>
                </a:solidFill>
                <a:latin typeface="Arial"/>
              </a:rPr>
              <a:t>Circulaire du 18/01/2010</a:t>
            </a:r>
            <a:endParaRPr b="0" lang="fr-FR" sz="2400" spc="-1" strike="noStrike">
              <a:solidFill>
                <a:srgbClr val="000000"/>
              </a:solidFill>
              <a:latin typeface="Arial"/>
            </a:endParaRPr>
          </a:p>
        </p:txBody>
      </p:sp>
    </p:spTree>
  </p:cSld>
  <p:timing>
    <p:tnLst>
      <p:par>
        <p:cTn id="187" dur="indefinite" restart="never" nodeType="tmRoot">
          <p:childTnLst>
            <p:seq>
              <p:cTn id="188" dur="indefinite" nodeType="mainSeq">
                <p:childTnLst>
                  <p:par>
                    <p:cTn id="189" dur="indefinite" nodeType="clickEffect" fill="hold">
                      <p:stCondLst>
                        <p:cond delay="indefinite"/>
                      </p:stCondLst>
                      <p:childTnLst>
                        <p:par>
                          <p:cTn id="190" dur="indefinite" nodeType="clickEffect" fill="hold">
                            <p:stCondLst>
                              <p:cond delay="0"/>
                            </p:stCondLst>
                            <p:childTnLst>
                              <p:par>
                                <p:cTn id="191" dur="indefinite" nodeType="clickEffect" fill="hold" presetClass="entr" presetID="1">
                                  <p:stCondLst>
                                    <p:cond delay="0"/>
                                  </p:stCondLst>
                                  <p:childTnLst>
                                    <p:set>
                                      <p:cBhvr>
                                        <p:cTn id="192" dur="1" fill="hold">
                                          <p:stCondLst>
                                            <p:cond delay="0"/>
                                          </p:stCondLst>
                                        </p:cTn>
                                        <p:tgtEl>
                                          <p:spTgt spid="279">
                                            <p:txEl>
                                              <p:pRg st="0" end="38"/>
                                            </p:txEl>
                                          </p:spTgt>
                                        </p:tgtEl>
                                        <p:attrNameLst>
                                          <p:attrName>style.visibility</p:attrName>
                                        </p:attrNameLst>
                                      </p:cBhvr>
                                      <p:to>
                                        <p:strVal val="visible"/>
                                      </p:to>
                                    </p:set>
                                  </p:childTnLst>
                                </p:cTn>
                              </p:par>
                            </p:childTnLst>
                          </p:cTn>
                        </p:par>
                      </p:childTnLst>
                    </p:cTn>
                  </p:par>
                  <p:par>
                    <p:cTn id="193" dur="indefinite" nodeType="clickEffect" fill="hold">
                      <p:stCondLst>
                        <p:cond delay="indefinite"/>
                      </p:stCondLst>
                      <p:childTnLst>
                        <p:par>
                          <p:cTn id="194" dur="indefinite" nodeType="clickEffect" fill="hold">
                            <p:stCondLst>
                              <p:cond delay="0"/>
                            </p:stCondLst>
                            <p:childTnLst>
                              <p:par>
                                <p:cTn id="195" dur="indefinite" nodeType="clickEffect" fill="hold" presetClass="entr" presetID="1">
                                  <p:stCondLst>
                                    <p:cond delay="0"/>
                                  </p:stCondLst>
                                  <p:childTnLst>
                                    <p:set>
                                      <p:cBhvr>
                                        <p:cTn id="196" dur="1" fill="hold">
                                          <p:stCondLst>
                                            <p:cond delay="0"/>
                                          </p:stCondLst>
                                        </p:cTn>
                                        <p:tgtEl>
                                          <p:spTgt spid="279">
                                            <p:txEl>
                                              <p:pRg st="39" end="63"/>
                                            </p:txEl>
                                          </p:spTgt>
                                        </p:tgtEl>
                                        <p:attrNameLst>
                                          <p:attrName>style.visibility</p:attrName>
                                        </p:attrNameLst>
                                      </p:cBhvr>
                                      <p:to>
                                        <p:strVal val="visible"/>
                                      </p:to>
                                    </p:set>
                                  </p:childTnLst>
                                </p:cTn>
                              </p:par>
                            </p:childTnLst>
                          </p:cTn>
                        </p:par>
                      </p:childTnLst>
                    </p:cTn>
                  </p:par>
                  <p:par>
                    <p:cTn id="197" dur="indefinite" nodeType="clickEffect" fill="hold">
                      <p:stCondLst>
                        <p:cond delay="indefinite"/>
                      </p:stCondLst>
                      <p:childTnLst>
                        <p:par>
                          <p:cTn id="198" dur="indefinite" nodeType="clickEffect" fill="hold">
                            <p:stCondLst>
                              <p:cond delay="0"/>
                            </p:stCondLst>
                            <p:childTnLst>
                              <p:par>
                                <p:cTn id="199" dur="indefinite" nodeType="clickEffect" fill="hold" presetClass="entr" presetID="1">
                                  <p:stCondLst>
                                    <p:cond delay="0"/>
                                  </p:stCondLst>
                                  <p:childTnLst>
                                    <p:set>
                                      <p:cBhvr>
                                        <p:cTn id="200" dur="1" fill="hold">
                                          <p:stCondLst>
                                            <p:cond delay="0"/>
                                          </p:stCondLst>
                                        </p:cTn>
                                        <p:tgtEl>
                                          <p:spTgt spid="279">
                                            <p:txEl>
                                              <p:pRg st="64" end="106"/>
                                            </p:txEl>
                                          </p:spTgt>
                                        </p:tgtEl>
                                        <p:attrNameLst>
                                          <p:attrName>style.visibility</p:attrName>
                                        </p:attrNameLst>
                                      </p:cBhvr>
                                      <p:to>
                                        <p:strVal val="visible"/>
                                      </p:to>
                                    </p:set>
                                  </p:childTnLst>
                                </p:cTn>
                              </p:par>
                            </p:childTnLst>
                          </p:cTn>
                        </p:par>
                      </p:childTnLst>
                    </p:cTn>
                  </p:par>
                  <p:par>
                    <p:cTn id="201" dur="indefinite" nodeType="clickEffect" fill="hold">
                      <p:stCondLst>
                        <p:cond delay="indefinite"/>
                      </p:stCondLst>
                      <p:childTnLst>
                        <p:par>
                          <p:cTn id="202" dur="indefinite" nodeType="clickEffect" fill="hold">
                            <p:stCondLst>
                              <p:cond delay="0"/>
                            </p:stCondLst>
                            <p:childTnLst>
                              <p:par>
                                <p:cTn id="203" dur="indefinite" nodeType="clickEffect" fill="hold" presetClass="entr" presetID="1">
                                  <p:stCondLst>
                                    <p:cond delay="0"/>
                                  </p:stCondLst>
                                  <p:childTnLst>
                                    <p:set>
                                      <p:cBhvr>
                                        <p:cTn id="204" dur="1" fill="hold">
                                          <p:stCondLst>
                                            <p:cond delay="0"/>
                                          </p:stCondLst>
                                        </p:cTn>
                                        <p:tgtEl>
                                          <p:spTgt spid="279">
                                            <p:txEl>
                                              <p:pRg st="107" end="141"/>
                                            </p:txEl>
                                          </p:spTgt>
                                        </p:tgtEl>
                                        <p:attrNameLst>
                                          <p:attrName>style.visibility</p:attrName>
                                        </p:attrNameLst>
                                      </p:cBhvr>
                                      <p:to>
                                        <p:strVal val="visible"/>
                                      </p:to>
                                    </p:set>
                                  </p:childTnLst>
                                </p:cTn>
                              </p:par>
                              <p:par>
                                <p:cTn id="205" dur="indefinite" nodeType="withEffect" fill="hold" presetClass="entr" presetID="1">
                                  <p:stCondLst>
                                    <p:cond delay="0"/>
                                  </p:stCondLst>
                                  <p:childTnLst>
                                    <p:set>
                                      <p:cBhvr>
                                        <p:cTn id="206" dur="1" fill="hold">
                                          <p:stCondLst>
                                            <p:cond delay="0"/>
                                          </p:stCondLst>
                                        </p:cTn>
                                        <p:tgtEl>
                                          <p:spTgt spid="279">
                                            <p:txEl>
                                              <p:pRg st="143" end="16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0" name="CustomShape 1"/>
          <p:cNvSpPr/>
          <p:nvPr/>
        </p:nvSpPr>
        <p:spPr>
          <a:xfrm>
            <a:off x="1692360" y="6492960"/>
            <a:ext cx="503280" cy="3650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ctr"/>
          <a:p>
            <a:pPr algn="ctr"/>
            <a:fld id="{7E76745D-5C15-48E8-9CAD-5C333EDAA769}" type="slidenum">
              <a:rPr b="0" lang="fr-FR" sz="1200" spc="-1" strike="noStrike">
                <a:solidFill>
                  <a:srgbClr val="000000"/>
                </a:solidFill>
                <a:latin typeface="Arial"/>
              </a:rPr>
              <a:t>&lt;numéro&gt;</a:t>
            </a:fld>
            <a:endParaRPr b="0" lang="fr-FR" sz="1200" spc="-1" strike="noStrike">
              <a:solidFill>
                <a:srgbClr val="000000"/>
              </a:solidFill>
              <a:latin typeface="Arial"/>
            </a:endParaRPr>
          </a:p>
        </p:txBody>
      </p:sp>
      <p:graphicFrame>
        <p:nvGraphicFramePr>
          <p:cNvPr id="281" name="Table 2"/>
          <p:cNvGraphicFramePr/>
          <p:nvPr/>
        </p:nvGraphicFramePr>
        <p:xfrm>
          <a:off x="0" y="0"/>
          <a:ext cx="9145080" cy="337680"/>
        </p:xfrm>
        <a:graphic>
          <a:graphicData uri="http://schemas.openxmlformats.org/drawingml/2006/table">
            <a:tbl>
              <a:tblPr/>
              <a:tblGrid>
                <a:gridCol w="2411640"/>
                <a:gridCol w="3385080"/>
                <a:gridCol w="3348360"/>
              </a:tblGrid>
              <a:tr h="337680">
                <a:tc>
                  <a:txBody>
                    <a:bodyPr lIns="90000" rIns="90000" tIns="116280" bIns="46800"/>
                    <a:p>
                      <a:pPr algn="ctr">
                        <a:lnSpc>
                          <a:spcPct val="81000"/>
                        </a:lnSpc>
                      </a:pPr>
                      <a:r>
                        <a:rPr b="1" lang="fr-FR" sz="1400" spc="-1" strike="noStrike">
                          <a:solidFill>
                            <a:srgbClr val="ffff00"/>
                          </a:solidFill>
                          <a:latin typeface="Arial"/>
                          <a:ea typeface="Arial"/>
                        </a:rPr>
                        <a:t>I. LES ASSOCIATIONS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16280" bIns="46800"/>
                    <a:p>
                      <a:pPr algn="ctr">
                        <a:lnSpc>
                          <a:spcPct val="81000"/>
                        </a:lnSpc>
                      </a:pPr>
                      <a:r>
                        <a:rPr b="1" lang="fr-FR" sz="1400" spc="-1" strike="noStrike">
                          <a:solidFill>
                            <a:srgbClr val="ffc000"/>
                          </a:solidFill>
                          <a:latin typeface="Arial"/>
                          <a:ea typeface="Arial"/>
                        </a:rPr>
                        <a:t>1. Définition et caractéristiques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01160" bIns="46800"/>
                    <a:p>
                      <a:pPr algn="ctr">
                        <a:lnSpc>
                          <a:spcPct val="81000"/>
                        </a:lnSpc>
                      </a:pPr>
                      <a:r>
                        <a:rPr b="1" lang="fr-FR" sz="1100" spc="-1" strike="noStrike">
                          <a:solidFill>
                            <a:srgbClr val="ffffff"/>
                          </a:solidFill>
                          <a:latin typeface="Arial"/>
                          <a:ea typeface="Arial"/>
                        </a:rPr>
                        <a:t>1a. L</a:t>
                      </a:r>
                      <a:r>
                        <a:rPr b="1" lang="ja-JP" sz="1100" spc="-1" strike="noStrike">
                          <a:solidFill>
                            <a:srgbClr val="ffffff"/>
                          </a:solidFill>
                          <a:latin typeface="Arial"/>
                          <a:ea typeface="Arial"/>
                        </a:rPr>
                        <a:t>’</a:t>
                      </a:r>
                      <a:r>
                        <a:rPr b="1" lang="fr-FR" sz="1100" spc="-1" strike="noStrike">
                          <a:solidFill>
                            <a:srgbClr val="ffffff"/>
                          </a:solidFill>
                          <a:latin typeface="Arial"/>
                          <a:ea typeface="Arial"/>
                        </a:rPr>
                        <a:t>association, au cœur de la société</a:t>
                      </a:r>
                      <a:endParaRPr b="0" lang="fr-FR" sz="11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r>
            </a:tbl>
          </a:graphicData>
        </a:graphic>
      </p:graphicFrame>
      <p:sp>
        <p:nvSpPr>
          <p:cNvPr id="282" name="CustomShape 3"/>
          <p:cNvSpPr/>
          <p:nvPr/>
        </p:nvSpPr>
        <p:spPr>
          <a:xfrm>
            <a:off x="0" y="549360"/>
            <a:ext cx="91440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QUELS SONT LES PARTENAIRES POTENTIELS DES ASSOCIATIONS ? (1)</a:t>
            </a:r>
            <a:endParaRPr b="0" lang="fr-FR" sz="1800" spc="-1" strike="noStrike">
              <a:solidFill>
                <a:srgbClr val="000000"/>
              </a:solidFill>
              <a:latin typeface="Arial"/>
            </a:endParaRPr>
          </a:p>
        </p:txBody>
      </p:sp>
      <p:graphicFrame>
        <p:nvGraphicFramePr>
          <p:cNvPr id="283" name="Table 4"/>
          <p:cNvGraphicFramePr/>
          <p:nvPr/>
        </p:nvGraphicFramePr>
        <p:xfrm>
          <a:off x="324000" y="1125360"/>
          <a:ext cx="8429040" cy="4676760"/>
        </p:xfrm>
        <a:graphic>
          <a:graphicData uri="http://schemas.openxmlformats.org/drawingml/2006/table">
            <a:tbl>
              <a:tblPr/>
              <a:tblGrid>
                <a:gridCol w="720720"/>
                <a:gridCol w="7708320"/>
              </a:tblGrid>
              <a:tr h="375120">
                <a:tc gridSpan="2">
                  <a:txBody>
                    <a:bodyPr lIns="90000" rIns="90000" tIns="205560" anchor="ctr"/>
                    <a:p>
                      <a:pPr algn="ctr">
                        <a:lnSpc>
                          <a:spcPct val="58000"/>
                        </a:lnSpc>
                      </a:pPr>
                      <a:r>
                        <a:rPr b="1" lang="fr-FR" sz="1400" spc="-1" strike="noStrike">
                          <a:solidFill>
                            <a:srgbClr val="000000"/>
                          </a:solidFill>
                          <a:latin typeface="Calibri"/>
                          <a:ea typeface="Arial"/>
                        </a:rPr>
                        <a:t>LE CADRE INSTITUTIONNEL DE L</a:t>
                      </a:r>
                      <a:r>
                        <a:rPr b="1" lang="ja-JP" sz="1400" spc="-1" strike="noStrike">
                          <a:solidFill>
                            <a:srgbClr val="000000"/>
                          </a:solidFill>
                          <a:latin typeface="Calibri"/>
                          <a:ea typeface="Arial"/>
                        </a:rPr>
                        <a:t>’</a:t>
                      </a:r>
                      <a:r>
                        <a:rPr b="1" lang="fr-FR" sz="1400" spc="-1" strike="noStrike">
                          <a:solidFill>
                            <a:srgbClr val="000000"/>
                          </a:solidFill>
                          <a:latin typeface="Calibri"/>
                          <a:ea typeface="Arial"/>
                        </a:rPr>
                        <a:t>ETAT</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e9edf4"/>
                    </a:solidFill>
                  </a:tcPr>
                </a:tc>
                <a:tc hMerge="1">
                  <a:tcPr>
                    <a:solidFill>
                      <a:srgbClr val="729fcf"/>
                    </a:solidFill>
                  </a:tcPr>
                </a:tc>
              </a:tr>
              <a:tr h="498600">
                <a:tc>
                  <a:txBody>
                    <a:bodyPr lIns="90000" rIns="90000" tIns="205560" anchor="ctr"/>
                    <a:p>
                      <a:pPr algn="ctr">
                        <a:lnSpc>
                          <a:spcPct val="58000"/>
                        </a:lnSpc>
                      </a:pPr>
                      <a:r>
                        <a:rPr b="0" lang="fr-FR" sz="1400" spc="-1" strike="noStrike">
                          <a:solidFill>
                            <a:srgbClr val="000000"/>
                          </a:solidFill>
                          <a:latin typeface="Calibri"/>
                          <a:ea typeface="Arial"/>
                        </a:rPr>
                        <a:t>1901</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d0d8e8"/>
                    </a:solidFill>
                  </a:tcPr>
                </a:tc>
                <a:tc>
                  <a:txBody>
                    <a:bodyPr lIns="90000" rIns="90000" tIns="205560" anchor="ctr"/>
                    <a:p>
                      <a:pPr>
                        <a:lnSpc>
                          <a:spcPct val="58000"/>
                        </a:lnSpc>
                      </a:pPr>
                      <a:r>
                        <a:rPr b="0" lang="fr-FR" sz="1400" spc="-1" strike="noStrike">
                          <a:solidFill>
                            <a:srgbClr val="000000"/>
                          </a:solidFill>
                          <a:latin typeface="Calibri"/>
                          <a:ea typeface="Arial"/>
                        </a:rPr>
                        <a:t>Loi de liberté, celle de se regrouper entre individus, entre associations, sans demander l</a:t>
                      </a:r>
                      <a:r>
                        <a:rPr b="0" lang="ja-JP" sz="1400" spc="-1" strike="noStrike">
                          <a:solidFill>
                            <a:srgbClr val="000000"/>
                          </a:solidFill>
                          <a:latin typeface="Calibri"/>
                          <a:ea typeface="Arial"/>
                        </a:rPr>
                        <a:t>’</a:t>
                      </a:r>
                      <a:r>
                        <a:rPr b="0" lang="fr-FR" sz="1400" spc="-1" strike="noStrike">
                          <a:solidFill>
                            <a:srgbClr val="000000"/>
                          </a:solidFill>
                          <a:latin typeface="Calibri"/>
                          <a:ea typeface="Arial"/>
                        </a:rPr>
                        <a:t>autorisation à l</a:t>
                      </a:r>
                      <a:r>
                        <a:rPr b="0" lang="ja-JP" sz="1400" spc="-1" strike="noStrike">
                          <a:solidFill>
                            <a:srgbClr val="000000"/>
                          </a:solidFill>
                          <a:latin typeface="Calibri"/>
                          <a:ea typeface="Arial"/>
                        </a:rPr>
                        <a:t>’</a:t>
                      </a:r>
                      <a:r>
                        <a:rPr b="0" lang="fr-FR" sz="1400" spc="-1" strike="noStrike">
                          <a:solidFill>
                            <a:srgbClr val="000000"/>
                          </a:solidFill>
                          <a:latin typeface="Calibri"/>
                          <a:ea typeface="Arial"/>
                        </a:rPr>
                        <a:t>Etat (principe constitutionnel depuis 1971).</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d0d8e8"/>
                    </a:solidFill>
                  </a:tcPr>
                </a:tc>
              </a:tr>
              <a:tr h="375120">
                <a:tc>
                  <a:txBody>
                    <a:bodyPr lIns="90000" rIns="90000" tIns="205560" anchor="ctr"/>
                    <a:p>
                      <a:pPr algn="ctr">
                        <a:lnSpc>
                          <a:spcPct val="58000"/>
                        </a:lnSpc>
                      </a:pPr>
                      <a:r>
                        <a:rPr b="0" lang="fr-FR" sz="1400" spc="-1" strike="noStrike">
                          <a:solidFill>
                            <a:srgbClr val="000000"/>
                          </a:solidFill>
                          <a:latin typeface="Calibri"/>
                          <a:ea typeface="Arial"/>
                        </a:rPr>
                        <a:t>1975</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e9edf4"/>
                    </a:solidFill>
                  </a:tcPr>
                </a:tc>
                <a:tc>
                  <a:txBody>
                    <a:bodyPr lIns="90000" rIns="90000" tIns="205560" anchor="ctr"/>
                    <a:p>
                      <a:pPr>
                        <a:lnSpc>
                          <a:spcPct val="58000"/>
                        </a:lnSpc>
                      </a:pPr>
                      <a:r>
                        <a:rPr b="0" lang="fr-FR" sz="1400" spc="-1" strike="noStrike">
                          <a:solidFill>
                            <a:srgbClr val="000000"/>
                          </a:solidFill>
                          <a:latin typeface="Calibri"/>
                          <a:ea typeface="Arial"/>
                        </a:rPr>
                        <a:t>1</a:t>
                      </a:r>
                      <a:r>
                        <a:rPr b="0" lang="fr-FR" sz="1400" spc="-1" strike="noStrike" baseline="30000">
                          <a:solidFill>
                            <a:srgbClr val="000000"/>
                          </a:solidFill>
                          <a:latin typeface="Calibri"/>
                          <a:ea typeface="Arial"/>
                        </a:rPr>
                        <a:t>ère</a:t>
                      </a:r>
                      <a:r>
                        <a:rPr b="0" lang="fr-FR" sz="1400" spc="-1" strike="noStrike">
                          <a:solidFill>
                            <a:srgbClr val="000000"/>
                          </a:solidFill>
                          <a:latin typeface="Calibri"/>
                          <a:ea typeface="Arial"/>
                        </a:rPr>
                        <a:t> circulaire définissant le conventionnement entre l</a:t>
                      </a:r>
                      <a:r>
                        <a:rPr b="0" lang="ja-JP" sz="1400" spc="-1" strike="noStrike">
                          <a:solidFill>
                            <a:srgbClr val="000000"/>
                          </a:solidFill>
                          <a:latin typeface="Calibri"/>
                          <a:ea typeface="Arial"/>
                        </a:rPr>
                        <a:t>’</a:t>
                      </a:r>
                      <a:r>
                        <a:rPr b="0" lang="fr-FR" sz="1400" spc="-1" strike="noStrike">
                          <a:solidFill>
                            <a:srgbClr val="000000"/>
                          </a:solidFill>
                          <a:latin typeface="Calibri"/>
                          <a:ea typeface="Arial"/>
                        </a:rPr>
                        <a:t>Etat et les associations.</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e9edf4"/>
                    </a:solidFill>
                  </a:tcPr>
                </a:tc>
              </a:tr>
              <a:tr h="498600">
                <a:tc>
                  <a:txBody>
                    <a:bodyPr lIns="90000" rIns="90000" tIns="205560" anchor="ctr"/>
                    <a:p>
                      <a:pPr algn="ctr">
                        <a:lnSpc>
                          <a:spcPct val="58000"/>
                        </a:lnSpc>
                      </a:pPr>
                      <a:r>
                        <a:rPr b="0" lang="fr-FR" sz="1400" spc="-1" strike="noStrike">
                          <a:solidFill>
                            <a:srgbClr val="000000"/>
                          </a:solidFill>
                          <a:latin typeface="Calibri"/>
                          <a:ea typeface="Arial"/>
                        </a:rPr>
                        <a:t>1983</a:t>
                      </a:r>
                      <a:endParaRPr b="0" lang="fr-FR" sz="1400" spc="-1" strike="noStrike">
                        <a:solidFill>
                          <a:srgbClr val="000000"/>
                        </a:solidFill>
                        <a:latin typeface="Arial"/>
                      </a:endParaRPr>
                    </a:p>
                    <a:p>
                      <a:pPr algn="ctr">
                        <a:lnSpc>
                          <a:spcPct val="58000"/>
                        </a:lnSpc>
                      </a:pP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d0d8e8"/>
                    </a:solidFill>
                  </a:tcPr>
                </a:tc>
                <a:tc>
                  <a:txBody>
                    <a:bodyPr lIns="90000" rIns="90000" tIns="205560" anchor="ctr"/>
                    <a:p>
                      <a:pPr>
                        <a:lnSpc>
                          <a:spcPct val="58000"/>
                        </a:lnSpc>
                      </a:pPr>
                      <a:r>
                        <a:rPr b="0" lang="fr-FR" sz="1400" spc="-1" strike="noStrike">
                          <a:solidFill>
                            <a:srgbClr val="000000"/>
                          </a:solidFill>
                          <a:latin typeface="Calibri"/>
                          <a:ea typeface="Arial"/>
                        </a:rPr>
                        <a:t>Création du CNVA (Conseil National de la Vie Associative)           HCVA (Haut Conseil à la Vie Associative) en 2011, instance consultative placé auprès du 1</a:t>
                      </a:r>
                      <a:r>
                        <a:rPr b="0" lang="fr-FR" sz="1400" spc="-1" strike="noStrike" baseline="30000">
                          <a:solidFill>
                            <a:srgbClr val="000000"/>
                          </a:solidFill>
                          <a:latin typeface="Calibri"/>
                          <a:ea typeface="Arial"/>
                        </a:rPr>
                        <a:t>er</a:t>
                      </a:r>
                      <a:r>
                        <a:rPr b="0" lang="fr-FR" sz="1400" spc="-1" strike="noStrike">
                          <a:solidFill>
                            <a:srgbClr val="000000"/>
                          </a:solidFill>
                          <a:latin typeface="Calibri"/>
                          <a:ea typeface="Arial"/>
                        </a:rPr>
                        <a:t> Ministre.   </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d0d8e8"/>
                    </a:solidFill>
                  </a:tcPr>
                </a:tc>
              </a:tr>
              <a:tr h="622080">
                <a:tc>
                  <a:txBody>
                    <a:bodyPr lIns="90000" rIns="90000" tIns="205560" anchor="ctr"/>
                    <a:p>
                      <a:pPr algn="ctr">
                        <a:lnSpc>
                          <a:spcPct val="58000"/>
                        </a:lnSpc>
                      </a:pPr>
                      <a:endParaRPr b="0" lang="fr-FR" sz="2400" spc="-1" strike="noStrike">
                        <a:solidFill>
                          <a:srgbClr val="000000"/>
                        </a:solidFill>
                        <a:latin typeface="Arial"/>
                      </a:endParaRPr>
                    </a:p>
                    <a:p>
                      <a:pPr algn="ctr">
                        <a:lnSpc>
                          <a:spcPct val="58000"/>
                        </a:lnSpc>
                      </a:pPr>
                      <a:r>
                        <a:rPr b="0" lang="fr-FR" sz="1400" spc="-1" strike="noStrike">
                          <a:solidFill>
                            <a:srgbClr val="000000"/>
                          </a:solidFill>
                          <a:latin typeface="Calibri"/>
                          <a:ea typeface="Arial"/>
                        </a:rPr>
                        <a:t>1984</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e9edf4"/>
                    </a:solidFill>
                  </a:tcPr>
                </a:tc>
                <a:tc>
                  <a:txBody>
                    <a:bodyPr lIns="90000" rIns="90000" tIns="205560" anchor="ctr"/>
                    <a:p>
                      <a:pPr>
                        <a:lnSpc>
                          <a:spcPct val="58000"/>
                        </a:lnSpc>
                      </a:pPr>
                      <a:r>
                        <a:rPr b="0" lang="fr-FR" sz="1400" spc="-1" strike="noStrike">
                          <a:solidFill>
                            <a:srgbClr val="000000"/>
                          </a:solidFill>
                          <a:latin typeface="Calibri"/>
                          <a:ea typeface="Arial"/>
                        </a:rPr>
                        <a:t>Création du FNDVA (Fond National de Développement à la Vie Associative)             FDVA = missions en tant que « comité national de développement associatif » à vocation de « centre de ressources dédié à la vie associative » (DRJSCS)</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e9edf4"/>
                    </a:solidFill>
                  </a:tcPr>
                </a:tc>
              </a:tr>
              <a:tr h="498600">
                <a:tc>
                  <a:txBody>
                    <a:bodyPr lIns="90000" rIns="90000" tIns="205560" anchor="ctr"/>
                    <a:p>
                      <a:pPr algn="ctr">
                        <a:lnSpc>
                          <a:spcPct val="58000"/>
                        </a:lnSpc>
                      </a:pPr>
                      <a:r>
                        <a:rPr b="0" lang="fr-FR" sz="1400" spc="-1" strike="noStrike">
                          <a:solidFill>
                            <a:srgbClr val="000000"/>
                          </a:solidFill>
                          <a:latin typeface="Calibri"/>
                          <a:ea typeface="Arial"/>
                        </a:rPr>
                        <a:t>1995</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d0d8e8"/>
                    </a:solidFill>
                  </a:tcPr>
                </a:tc>
                <a:tc>
                  <a:txBody>
                    <a:bodyPr lIns="90000" rIns="90000" tIns="205560" anchor="ctr"/>
                    <a:p>
                      <a:pPr>
                        <a:lnSpc>
                          <a:spcPct val="58000"/>
                        </a:lnSpc>
                      </a:pPr>
                      <a:r>
                        <a:rPr b="0" lang="fr-FR" sz="1400" spc="-1" strike="noStrike">
                          <a:solidFill>
                            <a:srgbClr val="000000"/>
                          </a:solidFill>
                          <a:latin typeface="Calibri"/>
                          <a:ea typeface="Arial"/>
                        </a:rPr>
                        <a:t>Création des DDVA (Délégués Départementaux à la Vie Associative) nommés par  le préfet qui anime les MAIA (Mission d</a:t>
                      </a:r>
                      <a:r>
                        <a:rPr b="0" lang="ja-JP" sz="1400" spc="-1" strike="noStrike">
                          <a:solidFill>
                            <a:srgbClr val="000000"/>
                          </a:solidFill>
                          <a:latin typeface="Calibri"/>
                          <a:ea typeface="Arial"/>
                        </a:rPr>
                        <a:t>’</a:t>
                      </a:r>
                      <a:r>
                        <a:rPr b="0" lang="fr-FR" sz="1400" spc="-1" strike="noStrike">
                          <a:solidFill>
                            <a:srgbClr val="000000"/>
                          </a:solidFill>
                          <a:latin typeface="Calibri"/>
                          <a:ea typeface="Arial"/>
                        </a:rPr>
                        <a:t>Accueil et d</a:t>
                      </a:r>
                      <a:r>
                        <a:rPr b="0" lang="ja-JP" sz="1400" spc="-1" strike="noStrike">
                          <a:solidFill>
                            <a:srgbClr val="000000"/>
                          </a:solidFill>
                          <a:latin typeface="Calibri"/>
                          <a:ea typeface="Arial"/>
                        </a:rPr>
                        <a:t>’</a:t>
                      </a:r>
                      <a:r>
                        <a:rPr b="0" lang="fr-FR" sz="1400" spc="-1" strike="noStrike">
                          <a:solidFill>
                            <a:srgbClr val="000000"/>
                          </a:solidFill>
                          <a:latin typeface="Calibri"/>
                          <a:ea typeface="Arial"/>
                        </a:rPr>
                        <a:t>Information des Associations) + observatoire de la vie associative.</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d0d8e8"/>
                    </a:solidFill>
                  </a:tcPr>
                </a:tc>
              </a:tr>
              <a:tr h="375120">
                <a:tc>
                  <a:txBody>
                    <a:bodyPr lIns="90000" rIns="90000" tIns="205560" anchor="ctr"/>
                    <a:p>
                      <a:pPr algn="ctr">
                        <a:lnSpc>
                          <a:spcPct val="58000"/>
                        </a:lnSpc>
                      </a:pPr>
                      <a:r>
                        <a:rPr b="0" lang="fr-FR" sz="1400" spc="-1" strike="noStrike">
                          <a:solidFill>
                            <a:srgbClr val="000000"/>
                          </a:solidFill>
                          <a:latin typeface="Calibri"/>
                          <a:ea typeface="Arial"/>
                        </a:rPr>
                        <a:t>2000</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e9edf4"/>
                    </a:solidFill>
                  </a:tcPr>
                </a:tc>
                <a:tc>
                  <a:txBody>
                    <a:bodyPr lIns="90000" rIns="90000" tIns="205560" anchor="ctr"/>
                    <a:p>
                      <a:pPr>
                        <a:lnSpc>
                          <a:spcPct val="58000"/>
                        </a:lnSpc>
                      </a:pPr>
                      <a:r>
                        <a:rPr b="0" lang="fr-FR" sz="1400" spc="-1" strike="noStrike">
                          <a:solidFill>
                            <a:srgbClr val="000000"/>
                          </a:solidFill>
                          <a:latin typeface="Calibri"/>
                          <a:ea typeface="Arial"/>
                        </a:rPr>
                        <a:t>Loi du 12/04 : conventions d</a:t>
                      </a:r>
                      <a:r>
                        <a:rPr b="0" lang="ja-JP" sz="1400" spc="-1" strike="noStrike">
                          <a:solidFill>
                            <a:srgbClr val="000000"/>
                          </a:solidFill>
                          <a:latin typeface="Calibri"/>
                          <a:ea typeface="Arial"/>
                        </a:rPr>
                        <a:t>’</a:t>
                      </a:r>
                      <a:r>
                        <a:rPr b="0" lang="fr-FR" sz="1400" spc="-1" strike="noStrike">
                          <a:solidFill>
                            <a:srgbClr val="000000"/>
                          </a:solidFill>
                          <a:latin typeface="Calibri"/>
                          <a:ea typeface="Arial"/>
                        </a:rPr>
                        <a:t>objectifs si montant subvention &gt; 23000€</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e9edf4"/>
                    </a:solidFill>
                  </a:tcPr>
                </a:tc>
              </a:tr>
              <a:tr h="375120">
                <a:tc>
                  <a:txBody>
                    <a:bodyPr lIns="90000" rIns="90000" tIns="205560" anchor="ctr"/>
                    <a:p>
                      <a:pPr algn="ctr">
                        <a:lnSpc>
                          <a:spcPct val="58000"/>
                        </a:lnSpc>
                      </a:pPr>
                      <a:r>
                        <a:rPr b="0" lang="fr-FR" sz="1400" spc="-1" strike="noStrike">
                          <a:solidFill>
                            <a:srgbClr val="000000"/>
                          </a:solidFill>
                          <a:latin typeface="Calibri"/>
                          <a:ea typeface="Arial"/>
                        </a:rPr>
                        <a:t>2003</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d0d8e8"/>
                    </a:solidFill>
                  </a:tcPr>
                </a:tc>
                <a:tc>
                  <a:txBody>
                    <a:bodyPr lIns="90000" rIns="90000" tIns="205560" anchor="ctr"/>
                    <a:p>
                      <a:pPr>
                        <a:lnSpc>
                          <a:spcPct val="58000"/>
                        </a:lnSpc>
                      </a:pPr>
                      <a:r>
                        <a:rPr b="0" lang="fr-FR" sz="1400" spc="-1" strike="noStrike">
                          <a:solidFill>
                            <a:srgbClr val="000000"/>
                          </a:solidFill>
                          <a:latin typeface="Calibri"/>
                          <a:ea typeface="Arial"/>
                        </a:rPr>
                        <a:t>Création des CRIB (Centre de Ressources et d</a:t>
                      </a:r>
                      <a:r>
                        <a:rPr b="0" lang="ja-JP" sz="1400" spc="-1" strike="noStrike">
                          <a:solidFill>
                            <a:srgbClr val="000000"/>
                          </a:solidFill>
                          <a:latin typeface="Calibri"/>
                          <a:ea typeface="Arial"/>
                        </a:rPr>
                        <a:t>’</a:t>
                      </a:r>
                      <a:r>
                        <a:rPr b="0" lang="fr-FR" sz="1400" spc="-1" strike="noStrike">
                          <a:solidFill>
                            <a:srgbClr val="000000"/>
                          </a:solidFill>
                          <a:latin typeface="Calibri"/>
                          <a:ea typeface="Arial"/>
                        </a:rPr>
                        <a:t>Information des Bénévoles)</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d0d8e8"/>
                    </a:solidFill>
                  </a:tcPr>
                </a:tc>
              </a:tr>
              <a:tr h="375120">
                <a:tc>
                  <a:txBody>
                    <a:bodyPr lIns="90000" rIns="90000" tIns="205560" anchor="ctr"/>
                    <a:p>
                      <a:pPr algn="ctr">
                        <a:lnSpc>
                          <a:spcPct val="58000"/>
                        </a:lnSpc>
                      </a:pPr>
                      <a:r>
                        <a:rPr b="0" lang="fr-FR" sz="1400" spc="-1" strike="noStrike">
                          <a:solidFill>
                            <a:srgbClr val="000000"/>
                          </a:solidFill>
                          <a:latin typeface="Calibri"/>
                          <a:ea typeface="Arial"/>
                        </a:rPr>
                        <a:t>2010</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e9edf4"/>
                    </a:solidFill>
                  </a:tcPr>
                </a:tc>
                <a:tc>
                  <a:txBody>
                    <a:bodyPr lIns="90000" rIns="90000" tIns="205560" anchor="ctr"/>
                    <a:p>
                      <a:pPr>
                        <a:lnSpc>
                          <a:spcPct val="58000"/>
                        </a:lnSpc>
                      </a:pPr>
                      <a:r>
                        <a:rPr b="0" lang="fr-FR" sz="1400" spc="-1" strike="noStrike">
                          <a:solidFill>
                            <a:srgbClr val="000000"/>
                          </a:solidFill>
                          <a:latin typeface="Calibri"/>
                          <a:ea typeface="Arial"/>
                        </a:rPr>
                        <a:t>DDCS (Direction Départementale de la Cohésion Sociale)</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e9edf4"/>
                    </a:solidFill>
                  </a:tcPr>
                </a:tc>
              </a:tr>
              <a:tr h="375120">
                <a:tc>
                  <a:txBody>
                    <a:bodyPr lIns="90000" rIns="90000" tIns="205560" anchor="ctr"/>
                    <a:p>
                      <a:pPr algn="ctr">
                        <a:lnSpc>
                          <a:spcPct val="58000"/>
                        </a:lnSpc>
                      </a:pPr>
                      <a:r>
                        <a:rPr b="0" lang="fr-FR" sz="1400" spc="-1" strike="noStrike">
                          <a:solidFill>
                            <a:srgbClr val="000000"/>
                          </a:solidFill>
                          <a:latin typeface="Calibri"/>
                          <a:ea typeface="Arial"/>
                        </a:rPr>
                        <a:t>2012</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d0d8e8"/>
                    </a:solidFill>
                  </a:tcPr>
                </a:tc>
                <a:tc>
                  <a:txBody>
                    <a:bodyPr lIns="90000" rIns="90000" tIns="205560" anchor="ctr"/>
                    <a:p>
                      <a:pPr>
                        <a:lnSpc>
                          <a:spcPct val="58000"/>
                        </a:lnSpc>
                      </a:pPr>
                      <a:r>
                        <a:rPr b="0" lang="fr-FR" sz="1400" spc="-1" strike="noStrike">
                          <a:solidFill>
                            <a:srgbClr val="000000"/>
                          </a:solidFill>
                          <a:latin typeface="Calibri"/>
                          <a:ea typeface="Arial"/>
                        </a:rPr>
                        <a:t>Ministère chargé de la vie associative : MSJEPVA</a:t>
                      </a:r>
                      <a:endParaRPr b="0" lang="fr-FR" sz="1400" spc="-1" strike="noStrike">
                        <a:solidFill>
                          <a:srgbClr val="000000"/>
                        </a:solidFill>
                        <a:latin typeface="Arial"/>
                      </a:endParaRPr>
                    </a:p>
                  </a:txBody>
                  <a:tcPr marL="90000" marR="90000">
                    <a:lnL w="720">
                      <a:solidFill>
                        <a:srgbClr val="4f81bd"/>
                      </a:solidFill>
                    </a:lnL>
                    <a:lnR w="720">
                      <a:solidFill>
                        <a:srgbClr val="4f81bd"/>
                      </a:solidFill>
                    </a:lnR>
                    <a:lnT w="720">
                      <a:solidFill>
                        <a:srgbClr val="4f81bd"/>
                      </a:solidFill>
                    </a:lnT>
                    <a:lnB w="720">
                      <a:solidFill>
                        <a:srgbClr val="4f81bd"/>
                      </a:solidFill>
                    </a:lnB>
                    <a:solidFill>
                      <a:srgbClr val="d0d8e8"/>
                    </a:solidFill>
                  </a:tcPr>
                </a:tc>
              </a:tr>
            </a:tbl>
          </a:graphicData>
        </a:graphic>
      </p:graphicFrame>
      <p:cxnSp>
        <p:nvCxnSpPr>
          <p:cNvPr id="284" name="Line 5"/>
          <p:cNvCxnSpPr/>
          <p:nvPr/>
        </p:nvCxnSpPr>
        <p:spPr>
          <a:xfrm>
            <a:off x="5292720" y="2491920"/>
            <a:ext cx="288000" cy="3960"/>
          </a:xfrm>
          <a:prstGeom prst="straightConnector1">
            <a:avLst/>
          </a:prstGeom>
          <a:ln w="25560">
            <a:solidFill>
              <a:srgbClr val="0070c0"/>
            </a:solidFill>
            <a:miter/>
            <a:tailEnd len="med" type="arrow" w="med"/>
          </a:ln>
        </p:spPr>
      </p:cxnSp>
      <p:cxnSp>
        <p:nvCxnSpPr>
          <p:cNvPr id="285" name="Line 6"/>
          <p:cNvCxnSpPr/>
          <p:nvPr/>
        </p:nvCxnSpPr>
        <p:spPr>
          <a:xfrm>
            <a:off x="6516360" y="2997360"/>
            <a:ext cx="432360" cy="2160"/>
          </a:xfrm>
          <a:prstGeom prst="straightConnector1">
            <a:avLst/>
          </a:prstGeom>
          <a:ln w="25560">
            <a:solidFill>
              <a:srgbClr val="0070c0"/>
            </a:solidFill>
            <a:miter/>
            <a:tailEnd len="med" type="arrow" w="med"/>
          </a:ln>
        </p:spPr>
      </p:cxnSp>
    </p:spTree>
  </p:cSld>
  <p:timing>
    <p:tnLst>
      <p:par>
        <p:cTn id="207" dur="indefinite" restart="never" nodeType="tmRoot">
          <p:childTnLst>
            <p:seq>
              <p:cTn id="20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aphicFrame>
        <p:nvGraphicFramePr>
          <p:cNvPr id="286" name="Table 1"/>
          <p:cNvGraphicFramePr/>
          <p:nvPr/>
        </p:nvGraphicFramePr>
        <p:xfrm>
          <a:off x="0" y="0"/>
          <a:ext cx="9145080" cy="337680"/>
        </p:xfrm>
        <a:graphic>
          <a:graphicData uri="http://schemas.openxmlformats.org/drawingml/2006/table">
            <a:tbl>
              <a:tblPr/>
              <a:tblGrid>
                <a:gridCol w="2411640"/>
                <a:gridCol w="3529440"/>
                <a:gridCol w="3204000"/>
              </a:tblGrid>
              <a:tr h="337680">
                <a:tc>
                  <a:txBody>
                    <a:bodyPr lIns="90000" rIns="90000" tIns="116280" bIns="46800"/>
                    <a:p>
                      <a:pPr algn="ctr">
                        <a:lnSpc>
                          <a:spcPct val="81000"/>
                        </a:lnSpc>
                      </a:pPr>
                      <a:r>
                        <a:rPr b="1" lang="fr-FR" sz="1400" spc="-1" strike="noStrike">
                          <a:solidFill>
                            <a:srgbClr val="ffff00"/>
                          </a:solidFill>
                          <a:latin typeface="Arial"/>
                          <a:ea typeface="Arial"/>
                        </a:rPr>
                        <a:t>I. LES ASSOCIATIONS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16280" bIns="46800"/>
                    <a:p>
                      <a:pPr algn="ctr">
                        <a:lnSpc>
                          <a:spcPct val="81000"/>
                        </a:lnSpc>
                      </a:pPr>
                      <a:r>
                        <a:rPr b="1" lang="fr-FR" sz="1400" spc="-1" strike="noStrike">
                          <a:solidFill>
                            <a:srgbClr val="ffc000"/>
                          </a:solidFill>
                          <a:latin typeface="Arial"/>
                          <a:ea typeface="Arial"/>
                        </a:rPr>
                        <a:t>1. Définition et caractéristiques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01160" bIns="46800"/>
                    <a:p>
                      <a:pPr algn="ctr">
                        <a:lnSpc>
                          <a:spcPct val="81000"/>
                        </a:lnSpc>
                      </a:pPr>
                      <a:r>
                        <a:rPr b="1" lang="fr-FR" sz="1100" spc="-1" strike="noStrike">
                          <a:solidFill>
                            <a:srgbClr val="ffffff"/>
                          </a:solidFill>
                          <a:latin typeface="Arial"/>
                          <a:ea typeface="Arial"/>
                        </a:rPr>
                        <a:t>1a. L</a:t>
                      </a:r>
                      <a:r>
                        <a:rPr b="1" lang="ja-JP" sz="1100" spc="-1" strike="noStrike">
                          <a:solidFill>
                            <a:srgbClr val="ffffff"/>
                          </a:solidFill>
                          <a:latin typeface="Arial"/>
                          <a:ea typeface="Arial"/>
                        </a:rPr>
                        <a:t>’</a:t>
                      </a:r>
                      <a:r>
                        <a:rPr b="1" lang="fr-FR" sz="1100" spc="-1" strike="noStrike">
                          <a:solidFill>
                            <a:srgbClr val="ffffff"/>
                          </a:solidFill>
                          <a:latin typeface="Arial"/>
                          <a:ea typeface="Arial"/>
                        </a:rPr>
                        <a:t>association, au cœur de la société</a:t>
                      </a:r>
                      <a:endParaRPr b="0" lang="fr-FR" sz="11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r>
            </a:tbl>
          </a:graphicData>
        </a:graphic>
      </p:graphicFrame>
      <p:sp>
        <p:nvSpPr>
          <p:cNvPr id="287" name="CustomShape 2"/>
          <p:cNvSpPr/>
          <p:nvPr/>
        </p:nvSpPr>
        <p:spPr>
          <a:xfrm>
            <a:off x="0" y="476280"/>
            <a:ext cx="91440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QUELS SONT LES PARTENAIRES POTENTIELS DES ASSOCIATIONS ? (2)</a:t>
            </a:r>
            <a:endParaRPr b="0" lang="fr-FR" sz="1800" spc="-1" strike="noStrike">
              <a:solidFill>
                <a:srgbClr val="000000"/>
              </a:solidFill>
              <a:latin typeface="Arial"/>
            </a:endParaRPr>
          </a:p>
        </p:txBody>
      </p:sp>
      <p:graphicFrame>
        <p:nvGraphicFramePr>
          <p:cNvPr id="288" name="Table 3"/>
          <p:cNvGraphicFramePr/>
          <p:nvPr/>
        </p:nvGraphicFramePr>
        <p:xfrm>
          <a:off x="468360" y="5229360"/>
          <a:ext cx="8281440" cy="826560"/>
        </p:xfrm>
        <a:graphic>
          <a:graphicData uri="http://schemas.openxmlformats.org/drawingml/2006/table">
            <a:tbl>
              <a:tblPr/>
              <a:tblGrid>
                <a:gridCol w="2124360"/>
                <a:gridCol w="6157080"/>
              </a:tblGrid>
              <a:tr h="826560">
                <a:tc>
                  <a:txBody>
                    <a:bodyPr tIns="124920" anchor="ctr"/>
                    <a:p>
                      <a:pPr algn="ctr">
                        <a:lnSpc>
                          <a:spcPct val="81000"/>
                        </a:lnSpc>
                      </a:pPr>
                      <a:r>
                        <a:rPr b="1" lang="fr-FR" sz="1600" spc="-1" strike="noStrike">
                          <a:solidFill>
                            <a:srgbClr val="000000"/>
                          </a:solidFill>
                          <a:latin typeface="Arial"/>
                          <a:ea typeface="Arial"/>
                        </a:rPr>
                        <a:t>Avec des fondations et les entreprises</a:t>
                      </a:r>
                      <a:endParaRPr b="0" lang="fr-FR" sz="1600" spc="-1" strike="noStrike">
                        <a:solidFill>
                          <a:srgbClr val="000000"/>
                        </a:solidFill>
                        <a:latin typeface="Arial"/>
                      </a:endParaRPr>
                    </a:p>
                  </a:txBody>
                  <a:tcPr marL="91440" marR="91440">
                    <a:lnL w="720">
                      <a:solidFill>
                        <a:srgbClr val="4f81bd"/>
                      </a:solidFill>
                    </a:lnL>
                    <a:lnR w="720">
                      <a:solidFill>
                        <a:srgbClr val="4f81bd"/>
                      </a:solidFill>
                    </a:lnR>
                    <a:lnT w="720">
                      <a:solidFill>
                        <a:srgbClr val="4f81bd"/>
                      </a:solidFill>
                    </a:lnT>
                    <a:lnB w="720">
                      <a:solidFill>
                        <a:srgbClr val="4f81bd"/>
                      </a:solidFill>
                    </a:lnB>
                    <a:solidFill>
                      <a:srgbClr val="d0d8e8"/>
                    </a:solidFill>
                  </a:tcPr>
                </a:tc>
                <a:tc>
                  <a:txBody>
                    <a:bodyPr tIns="124920" anchor="ctr"/>
                    <a:p>
                      <a:pPr algn="just">
                        <a:lnSpc>
                          <a:spcPct val="81000"/>
                        </a:lnSpc>
                      </a:pPr>
                      <a:r>
                        <a:rPr b="0" lang="fr-FR" sz="1600" spc="-1" strike="noStrike">
                          <a:solidFill>
                            <a:srgbClr val="000000"/>
                          </a:solidFill>
                          <a:latin typeface="Arial"/>
                          <a:ea typeface="Arial"/>
                        </a:rPr>
                        <a:t>Sponsoring / mécénat &lt;&gt; avantages fiscaux</a:t>
                      </a:r>
                      <a:endParaRPr b="0" lang="fr-FR" sz="1600" spc="-1" strike="noStrike">
                        <a:solidFill>
                          <a:srgbClr val="000000"/>
                        </a:solidFill>
                        <a:latin typeface="Arial"/>
                      </a:endParaRPr>
                    </a:p>
                  </a:txBody>
                  <a:tcPr marL="91440" marR="91440">
                    <a:lnL w="720">
                      <a:solidFill>
                        <a:srgbClr val="4f81bd"/>
                      </a:solidFill>
                    </a:lnL>
                    <a:lnR w="720">
                      <a:solidFill>
                        <a:srgbClr val="4f81bd"/>
                      </a:solidFill>
                    </a:lnR>
                    <a:lnT w="720">
                      <a:solidFill>
                        <a:srgbClr val="4f81bd"/>
                      </a:solidFill>
                    </a:lnT>
                    <a:lnB w="720">
                      <a:solidFill>
                        <a:srgbClr val="4f81bd"/>
                      </a:solidFill>
                    </a:lnB>
                    <a:solidFill>
                      <a:srgbClr val="d0d8e8"/>
                    </a:solidFill>
                  </a:tcPr>
                </a:tc>
              </a:tr>
            </a:tbl>
          </a:graphicData>
        </a:graphic>
      </p:graphicFrame>
      <p:graphicFrame>
        <p:nvGraphicFramePr>
          <p:cNvPr id="289" name="Table 4"/>
          <p:cNvGraphicFramePr/>
          <p:nvPr/>
        </p:nvGraphicFramePr>
        <p:xfrm>
          <a:off x="468360" y="981000"/>
          <a:ext cx="8281440" cy="1096560"/>
        </p:xfrm>
        <a:graphic>
          <a:graphicData uri="http://schemas.openxmlformats.org/drawingml/2006/table">
            <a:tbl>
              <a:tblPr/>
              <a:tblGrid>
                <a:gridCol w="2124360"/>
                <a:gridCol w="6157080"/>
              </a:tblGrid>
              <a:tr h="1096560">
                <a:tc>
                  <a:txBody>
                    <a:bodyPr tIns="126000" bIns="46800" anchor="ctr"/>
                    <a:p>
                      <a:pPr algn="ctr">
                        <a:lnSpc>
                          <a:spcPct val="81000"/>
                        </a:lnSpc>
                      </a:pPr>
                      <a:r>
                        <a:rPr b="1" lang="fr-FR" sz="1600" spc="-1" strike="noStrike">
                          <a:solidFill>
                            <a:srgbClr val="000000"/>
                          </a:solidFill>
                          <a:latin typeface="Arial"/>
                          <a:ea typeface="Arial"/>
                        </a:rPr>
                        <a:t>Avec les services de l</a:t>
                      </a:r>
                      <a:r>
                        <a:rPr b="1" lang="ja-JP" sz="1600" spc="-1" strike="noStrike">
                          <a:solidFill>
                            <a:srgbClr val="000000"/>
                          </a:solidFill>
                          <a:latin typeface="Arial"/>
                          <a:ea typeface="Arial"/>
                        </a:rPr>
                        <a:t>’</a:t>
                      </a:r>
                      <a:r>
                        <a:rPr b="1" lang="fr-FR" sz="1600" spc="-1" strike="noStrike">
                          <a:solidFill>
                            <a:srgbClr val="000000"/>
                          </a:solidFill>
                          <a:latin typeface="Arial"/>
                          <a:ea typeface="Arial"/>
                        </a:rPr>
                        <a:t>Etat</a:t>
                      </a:r>
                      <a:endParaRPr b="0" lang="fr-FR" sz="1600" spc="-1" strike="noStrike">
                        <a:solidFill>
                          <a:srgbClr val="000000"/>
                        </a:solidFill>
                        <a:latin typeface="Arial"/>
                      </a:endParaRPr>
                    </a:p>
                  </a:txBody>
                  <a:tcPr marL="91440" marR="91440">
                    <a:lnL w="720">
                      <a:solidFill>
                        <a:srgbClr val="4f81bd"/>
                      </a:solidFill>
                    </a:lnL>
                    <a:lnR w="720">
                      <a:solidFill>
                        <a:srgbClr val="4f81bd"/>
                      </a:solidFill>
                    </a:lnR>
                    <a:lnT w="720">
                      <a:solidFill>
                        <a:srgbClr val="4f81bd"/>
                      </a:solidFill>
                    </a:lnT>
                    <a:lnB w="720">
                      <a:solidFill>
                        <a:srgbClr val="4f81bd"/>
                      </a:solidFill>
                    </a:lnB>
                    <a:solidFill>
                      <a:srgbClr val="d0d8e8"/>
                    </a:solidFill>
                  </a:tcPr>
                </a:tc>
                <a:tc>
                  <a:txBody>
                    <a:bodyPr tIns="126000" bIns="46800" anchor="ctr"/>
                    <a:p>
                      <a:pPr algn="just">
                        <a:lnSpc>
                          <a:spcPct val="81000"/>
                        </a:lnSpc>
                      </a:pPr>
                      <a:r>
                        <a:rPr b="1" lang="fr-FR" sz="1600" spc="-1" strike="noStrike">
                          <a:solidFill>
                            <a:srgbClr val="002060"/>
                          </a:solidFill>
                          <a:latin typeface="Arial"/>
                          <a:ea typeface="Arial"/>
                        </a:rPr>
                        <a:t>1. DECLARATION</a:t>
                      </a:r>
                      <a:r>
                        <a:rPr b="0" lang="fr-FR" sz="1600" spc="-1" strike="noStrike">
                          <a:solidFill>
                            <a:srgbClr val="000000"/>
                          </a:solidFill>
                          <a:latin typeface="Arial"/>
                          <a:ea typeface="Arial"/>
                        </a:rPr>
                        <a:t> (au J.O.)</a:t>
                      </a:r>
                      <a:endParaRPr b="0" lang="fr-FR" sz="1600" spc="-1" strike="noStrike">
                        <a:solidFill>
                          <a:srgbClr val="000000"/>
                        </a:solidFill>
                        <a:latin typeface="Arial"/>
                      </a:endParaRPr>
                    </a:p>
                    <a:p>
                      <a:pPr algn="just">
                        <a:lnSpc>
                          <a:spcPct val="81000"/>
                        </a:lnSpc>
                      </a:pPr>
                      <a:r>
                        <a:rPr b="1" lang="fr-FR" sz="1600" spc="-1" strike="noStrike">
                          <a:solidFill>
                            <a:srgbClr val="002060"/>
                          </a:solidFill>
                          <a:latin typeface="Arial"/>
                          <a:ea typeface="Arial"/>
                        </a:rPr>
                        <a:t>2. HABILITATION</a:t>
                      </a:r>
                      <a:r>
                        <a:rPr b="0" lang="fr-FR" sz="1600" spc="-1" strike="noStrike">
                          <a:solidFill>
                            <a:srgbClr val="000000"/>
                          </a:solidFill>
                          <a:latin typeface="Arial"/>
                          <a:ea typeface="Arial"/>
                        </a:rPr>
                        <a:t> = reconnaissance de l</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action de l</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association et de son fonctionnement démocratique (DRJSCS)</a:t>
                      </a:r>
                      <a:endParaRPr b="0" lang="fr-FR" sz="1600" spc="-1" strike="noStrike">
                        <a:solidFill>
                          <a:srgbClr val="000000"/>
                        </a:solidFill>
                        <a:latin typeface="Arial"/>
                      </a:endParaRPr>
                    </a:p>
                  </a:txBody>
                  <a:tcPr marL="91440" marR="91440">
                    <a:lnL w="720">
                      <a:solidFill>
                        <a:srgbClr val="4f81bd"/>
                      </a:solidFill>
                    </a:lnL>
                    <a:lnR w="720">
                      <a:solidFill>
                        <a:srgbClr val="4f81bd"/>
                      </a:solidFill>
                    </a:lnR>
                    <a:lnT w="720">
                      <a:solidFill>
                        <a:srgbClr val="4f81bd"/>
                      </a:solidFill>
                    </a:lnT>
                    <a:lnB w="720">
                      <a:solidFill>
                        <a:srgbClr val="4f81bd"/>
                      </a:solidFill>
                    </a:lnB>
                    <a:solidFill>
                      <a:srgbClr val="d0d8e8"/>
                    </a:solidFill>
                  </a:tcPr>
                </a:tc>
              </a:tr>
            </a:tbl>
          </a:graphicData>
        </a:graphic>
      </p:graphicFrame>
      <p:graphicFrame>
        <p:nvGraphicFramePr>
          <p:cNvPr id="290" name="Table 5"/>
          <p:cNvGraphicFramePr/>
          <p:nvPr/>
        </p:nvGraphicFramePr>
        <p:xfrm>
          <a:off x="468360" y="2205000"/>
          <a:ext cx="8281440" cy="1071360"/>
        </p:xfrm>
        <a:graphic>
          <a:graphicData uri="http://schemas.openxmlformats.org/drawingml/2006/table">
            <a:tbl>
              <a:tblPr/>
              <a:tblGrid>
                <a:gridCol w="2124360"/>
                <a:gridCol w="6157080"/>
              </a:tblGrid>
              <a:tr h="1071360">
                <a:tc>
                  <a:txBody>
                    <a:bodyPr tIns="126000" bIns="46800" anchor="ctr"/>
                    <a:p>
                      <a:pPr algn="ctr">
                        <a:lnSpc>
                          <a:spcPct val="81000"/>
                        </a:lnSpc>
                      </a:pPr>
                      <a:r>
                        <a:rPr b="1" lang="fr-FR" sz="1600" spc="-1" strike="noStrike">
                          <a:solidFill>
                            <a:srgbClr val="000000"/>
                          </a:solidFill>
                          <a:latin typeface="Arial"/>
                          <a:ea typeface="Arial"/>
                        </a:rPr>
                        <a:t>Entre</a:t>
                      </a:r>
                      <a:endParaRPr b="0" lang="fr-FR" sz="1600" spc="-1" strike="noStrike">
                        <a:solidFill>
                          <a:srgbClr val="000000"/>
                        </a:solidFill>
                        <a:latin typeface="Arial"/>
                      </a:endParaRPr>
                    </a:p>
                    <a:p>
                      <a:pPr algn="ctr">
                        <a:lnSpc>
                          <a:spcPct val="81000"/>
                        </a:lnSpc>
                      </a:pPr>
                      <a:r>
                        <a:rPr b="1" lang="fr-FR" sz="1600" spc="-1" strike="noStrike">
                          <a:solidFill>
                            <a:srgbClr val="000000"/>
                          </a:solidFill>
                          <a:latin typeface="Arial"/>
                          <a:ea typeface="Arial"/>
                        </a:rPr>
                        <a:t>associations</a:t>
                      </a:r>
                      <a:endParaRPr b="0" lang="fr-FR" sz="1600" spc="-1" strike="noStrike">
                        <a:solidFill>
                          <a:srgbClr val="000000"/>
                        </a:solidFill>
                        <a:latin typeface="Arial"/>
                      </a:endParaRPr>
                    </a:p>
                  </a:txBody>
                  <a:tcPr marL="91440" marR="91440">
                    <a:lnL w="720">
                      <a:solidFill>
                        <a:srgbClr val="4f81bd"/>
                      </a:solidFill>
                    </a:lnL>
                    <a:lnR w="720">
                      <a:solidFill>
                        <a:srgbClr val="4f81bd"/>
                      </a:solidFill>
                    </a:lnR>
                    <a:lnT w="720">
                      <a:solidFill>
                        <a:srgbClr val="4f81bd"/>
                      </a:solidFill>
                    </a:lnT>
                    <a:lnB w="720">
                      <a:solidFill>
                        <a:srgbClr val="4f81bd"/>
                      </a:solidFill>
                    </a:lnB>
                    <a:solidFill>
                      <a:srgbClr val="e9edf4"/>
                    </a:solidFill>
                  </a:tcPr>
                </a:tc>
                <a:tc>
                  <a:txBody>
                    <a:bodyPr tIns="126000" bIns="46800" anchor="ctr"/>
                    <a:p>
                      <a:pPr algn="just">
                        <a:lnSpc>
                          <a:spcPct val="81000"/>
                        </a:lnSpc>
                      </a:pPr>
                      <a:r>
                        <a:rPr b="0" lang="fr-FR" sz="1600" spc="-1" strike="noStrike">
                          <a:solidFill>
                            <a:srgbClr val="000000"/>
                          </a:solidFill>
                          <a:latin typeface="Arial"/>
                          <a:ea typeface="Arial"/>
                        </a:rPr>
                        <a:t>Mise en commun de moyen (fédérer), d</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expériences et une représentativité reconnue : unions, fédérations, coordinations.</a:t>
                      </a:r>
                      <a:endParaRPr b="0" lang="fr-FR" sz="1600" spc="-1" strike="noStrike">
                        <a:solidFill>
                          <a:srgbClr val="000000"/>
                        </a:solidFill>
                        <a:latin typeface="Arial"/>
                      </a:endParaRPr>
                    </a:p>
                    <a:p>
                      <a:pPr algn="just">
                        <a:lnSpc>
                          <a:spcPct val="81000"/>
                        </a:lnSpc>
                      </a:pPr>
                      <a:r>
                        <a:rPr b="0" lang="fr-FR" sz="1600" spc="-1" strike="noStrike">
                          <a:solidFill>
                            <a:srgbClr val="000000"/>
                          </a:solidFill>
                          <a:latin typeface="Arial"/>
                          <a:ea typeface="Arial"/>
                        </a:rPr>
                        <a:t>Acte d</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adhésion pour être membres.</a:t>
                      </a:r>
                      <a:endParaRPr b="0" lang="fr-FR" sz="1600" spc="-1" strike="noStrike">
                        <a:solidFill>
                          <a:srgbClr val="000000"/>
                        </a:solidFill>
                        <a:latin typeface="Arial"/>
                      </a:endParaRPr>
                    </a:p>
                    <a:p>
                      <a:pPr algn="r">
                        <a:lnSpc>
                          <a:spcPct val="81000"/>
                        </a:lnSpc>
                      </a:pPr>
                      <a:r>
                        <a:rPr b="1" lang="fr-FR" sz="1600" spc="-1" strike="noStrike">
                          <a:solidFill>
                            <a:srgbClr val="002060"/>
                          </a:solidFill>
                          <a:latin typeface="Arial"/>
                          <a:ea typeface="Arial"/>
                        </a:rPr>
                        <a:t>3. AGREMENTS</a:t>
                      </a:r>
                      <a:endParaRPr b="0" lang="fr-FR" sz="1600" spc="-1" strike="noStrike">
                        <a:solidFill>
                          <a:srgbClr val="000000"/>
                        </a:solidFill>
                        <a:latin typeface="Arial"/>
                      </a:endParaRPr>
                    </a:p>
                  </a:txBody>
                  <a:tcPr marL="91440" marR="91440">
                    <a:lnL w="720">
                      <a:solidFill>
                        <a:srgbClr val="4f81bd"/>
                      </a:solidFill>
                    </a:lnL>
                    <a:lnR w="720">
                      <a:solidFill>
                        <a:srgbClr val="4f81bd"/>
                      </a:solidFill>
                    </a:lnR>
                    <a:lnT w="720">
                      <a:solidFill>
                        <a:srgbClr val="4f81bd"/>
                      </a:solidFill>
                    </a:lnT>
                    <a:lnB w="720">
                      <a:solidFill>
                        <a:srgbClr val="4f81bd"/>
                      </a:solidFill>
                    </a:lnB>
                    <a:solidFill>
                      <a:srgbClr val="e9edf4"/>
                    </a:solidFill>
                  </a:tcPr>
                </a:tc>
              </a:tr>
            </a:tbl>
          </a:graphicData>
        </a:graphic>
      </p:graphicFrame>
      <p:graphicFrame>
        <p:nvGraphicFramePr>
          <p:cNvPr id="291" name="Table 6"/>
          <p:cNvGraphicFramePr/>
          <p:nvPr/>
        </p:nvGraphicFramePr>
        <p:xfrm>
          <a:off x="468360" y="3429000"/>
          <a:ext cx="8284680" cy="1684080"/>
        </p:xfrm>
        <a:graphic>
          <a:graphicData uri="http://schemas.openxmlformats.org/drawingml/2006/table">
            <a:tbl>
              <a:tblPr/>
              <a:tblGrid>
                <a:gridCol w="1511280"/>
                <a:gridCol w="6773400"/>
              </a:tblGrid>
              <a:tr h="1684080">
                <a:tc>
                  <a:txBody>
                    <a:bodyPr tIns="126000" bIns="46800" anchor="ctr"/>
                    <a:p>
                      <a:pPr algn="ctr">
                        <a:lnSpc>
                          <a:spcPct val="81000"/>
                        </a:lnSpc>
                      </a:pPr>
                      <a:r>
                        <a:rPr b="1" lang="fr-FR" sz="1600" spc="-1" strike="noStrike">
                          <a:solidFill>
                            <a:srgbClr val="000000"/>
                          </a:solidFill>
                          <a:latin typeface="Arial"/>
                          <a:ea typeface="Arial"/>
                        </a:rPr>
                        <a:t>Avec les collectivités territoriales</a:t>
                      </a:r>
                      <a:endParaRPr b="0" lang="fr-FR" sz="1600" spc="-1" strike="noStrike">
                        <a:solidFill>
                          <a:srgbClr val="000000"/>
                        </a:solidFill>
                        <a:latin typeface="Arial"/>
                      </a:endParaRPr>
                    </a:p>
                  </a:txBody>
                  <a:tcPr marL="91440" marR="91440">
                    <a:lnL w="720">
                      <a:solidFill>
                        <a:srgbClr val="4f81bd"/>
                      </a:solidFill>
                    </a:lnL>
                    <a:lnR w="720">
                      <a:solidFill>
                        <a:srgbClr val="4f81bd"/>
                      </a:solidFill>
                    </a:lnR>
                    <a:lnT w="720">
                      <a:solidFill>
                        <a:srgbClr val="4f81bd"/>
                      </a:solidFill>
                    </a:lnT>
                    <a:lnB w="720">
                      <a:solidFill>
                        <a:srgbClr val="4f81bd"/>
                      </a:solidFill>
                    </a:lnB>
                    <a:solidFill>
                      <a:srgbClr val="e9edf4"/>
                    </a:solidFill>
                  </a:tcPr>
                </a:tc>
                <a:tc>
                  <a:txBody>
                    <a:bodyPr tIns="126000" bIns="46800" anchor="ctr"/>
                    <a:p>
                      <a:pPr algn="just">
                        <a:lnSpc>
                          <a:spcPct val="81000"/>
                        </a:lnSpc>
                      </a:pPr>
                      <a:r>
                        <a:rPr b="0" lang="fr-FR" sz="1600" spc="-1" strike="noStrike">
                          <a:solidFill>
                            <a:srgbClr val="000000"/>
                          </a:solidFill>
                          <a:latin typeface="Arial"/>
                          <a:ea typeface="Arial"/>
                        </a:rPr>
                        <a:t>Soutien de l</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initiative associative qui se manifeste à travers les aides (subventions directes, mise à disposition de locaux, etc.) + délivrance d</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autorisations.</a:t>
                      </a:r>
                      <a:endParaRPr b="0" lang="fr-FR" sz="1600" spc="-1" strike="noStrike">
                        <a:solidFill>
                          <a:srgbClr val="000000"/>
                        </a:solidFill>
                        <a:latin typeface="Arial"/>
                      </a:endParaRPr>
                    </a:p>
                    <a:p>
                      <a:pPr algn="r">
                        <a:lnSpc>
                          <a:spcPct val="81000"/>
                        </a:lnSpc>
                      </a:pPr>
                      <a:r>
                        <a:rPr b="1" lang="fr-FR" sz="1600" spc="-1" strike="noStrike">
                          <a:solidFill>
                            <a:srgbClr val="002060"/>
                          </a:solidFill>
                          <a:latin typeface="Arial"/>
                          <a:ea typeface="Arial"/>
                        </a:rPr>
                        <a:t>CONVENTIONNEMENTS </a:t>
                      </a:r>
                      <a:r>
                        <a:rPr b="0" lang="fr-FR" sz="1600" spc="-1" strike="noStrike">
                          <a:solidFill>
                            <a:srgbClr val="000000"/>
                          </a:solidFill>
                          <a:latin typeface="Arial"/>
                          <a:ea typeface="Arial"/>
                        </a:rPr>
                        <a:t>(annuel ou pluriannuels)</a:t>
                      </a:r>
                      <a:endParaRPr b="0" lang="fr-FR" sz="1600" spc="-1" strike="noStrike">
                        <a:solidFill>
                          <a:srgbClr val="000000"/>
                        </a:solidFill>
                        <a:latin typeface="Arial"/>
                      </a:endParaRPr>
                    </a:p>
                    <a:p>
                      <a:pPr algn="r">
                        <a:lnSpc>
                          <a:spcPct val="81000"/>
                        </a:lnSpc>
                      </a:pPr>
                      <a:r>
                        <a:rPr b="1" lang="fr-FR" sz="1600" spc="-1" strike="noStrike">
                          <a:solidFill>
                            <a:srgbClr val="002060"/>
                          </a:solidFill>
                          <a:latin typeface="Arial"/>
                          <a:ea typeface="Arial"/>
                        </a:rPr>
                        <a:t>MARCHE PUBLIC </a:t>
                      </a:r>
                      <a:r>
                        <a:rPr b="0" lang="fr-FR" sz="1600" spc="-1" strike="noStrike">
                          <a:solidFill>
                            <a:srgbClr val="000000"/>
                          </a:solidFill>
                          <a:latin typeface="Arial"/>
                          <a:ea typeface="Arial"/>
                        </a:rPr>
                        <a:t>(appel d</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offre)</a:t>
                      </a:r>
                      <a:endParaRPr b="0" lang="fr-FR" sz="1600" spc="-1" strike="noStrike">
                        <a:solidFill>
                          <a:srgbClr val="000000"/>
                        </a:solidFill>
                        <a:latin typeface="Arial"/>
                      </a:endParaRPr>
                    </a:p>
                    <a:p>
                      <a:pPr algn="r">
                        <a:lnSpc>
                          <a:spcPct val="81000"/>
                        </a:lnSpc>
                      </a:pPr>
                      <a:r>
                        <a:rPr b="1" lang="fr-FR" sz="1600" spc="-1" strike="noStrike">
                          <a:solidFill>
                            <a:srgbClr val="002060"/>
                          </a:solidFill>
                          <a:latin typeface="Arial"/>
                          <a:ea typeface="Arial"/>
                        </a:rPr>
                        <a:t>DELEGATION DE SERVICE PUBLIC </a:t>
                      </a:r>
                      <a:r>
                        <a:rPr b="0" lang="fr-FR" sz="1600" spc="-1" strike="noStrike">
                          <a:solidFill>
                            <a:srgbClr val="000000"/>
                          </a:solidFill>
                          <a:latin typeface="Arial"/>
                          <a:ea typeface="Arial"/>
                        </a:rPr>
                        <a:t>(respect d</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un cahier des charges)</a:t>
                      </a:r>
                      <a:endParaRPr b="0" lang="fr-FR" sz="1600" spc="-1" strike="noStrike">
                        <a:solidFill>
                          <a:srgbClr val="000000"/>
                        </a:solidFill>
                        <a:latin typeface="Arial"/>
                      </a:endParaRPr>
                    </a:p>
                  </a:txBody>
                  <a:tcPr marL="91440" marR="91440">
                    <a:lnL w="720">
                      <a:solidFill>
                        <a:srgbClr val="4f81bd"/>
                      </a:solidFill>
                    </a:lnL>
                    <a:lnR w="720">
                      <a:solidFill>
                        <a:srgbClr val="4f81bd"/>
                      </a:solidFill>
                    </a:lnR>
                    <a:lnT w="720">
                      <a:solidFill>
                        <a:srgbClr val="4f81bd"/>
                      </a:solidFill>
                    </a:lnT>
                    <a:lnB w="720">
                      <a:solidFill>
                        <a:srgbClr val="4f81bd"/>
                      </a:solidFill>
                    </a:lnB>
                    <a:solidFill>
                      <a:srgbClr val="e9edf4"/>
                    </a:solidFill>
                  </a:tcPr>
                </a:tc>
              </a:tr>
            </a:tbl>
          </a:graphicData>
        </a:graphic>
      </p:graphicFrame>
    </p:spTree>
  </p:cSld>
  <p:timing>
    <p:tnLst>
      <p:par>
        <p:cTn id="209" dur="indefinite" restart="never" nodeType="tmRoot">
          <p:childTnLst>
            <p:seq>
              <p:cTn id="210" dur="indefinite" nodeType="mainSeq">
                <p:childTnLst>
                  <p:par>
                    <p:cTn id="211" dur="indefinite" nodeType="clickEffect" fill="hold">
                      <p:stCondLst>
                        <p:cond delay="indefinite"/>
                      </p:stCondLst>
                      <p:childTnLst>
                        <p:par>
                          <p:cTn id="212" dur="indefinite" nodeType="clickEffect" fill="hold">
                            <p:stCondLst>
                              <p:cond delay="0"/>
                            </p:stCondLst>
                            <p:childTnLst>
                              <p:par>
                                <p:cTn id="213" dur="indefinite" nodeType="clickEffect" fill="hold" presetClass="entr" presetID="1">
                                  <p:stCondLst>
                                    <p:cond delay="0"/>
                                  </p:stCondLst>
                                  <p:childTnLst>
                                    <p:set>
                                      <p:cBhvr>
                                        <p:cTn id="214" dur="1" fill="hold">
                                          <p:stCondLst>
                                            <p:cond delay="0"/>
                                          </p:stCondLst>
                                        </p:cTn>
                                        <p:tgtEl>
                                          <p:spTgt spid="289"/>
                                        </p:tgtEl>
                                        <p:attrNameLst>
                                          <p:attrName>style.visibility</p:attrName>
                                        </p:attrNameLst>
                                      </p:cBhvr>
                                      <p:to>
                                        <p:strVal val="visible"/>
                                      </p:to>
                                    </p:set>
                                  </p:childTnLst>
                                </p:cTn>
                              </p:par>
                            </p:childTnLst>
                          </p:cTn>
                        </p:par>
                      </p:childTnLst>
                    </p:cTn>
                  </p:par>
                  <p:par>
                    <p:cTn id="215" dur="indefinite" nodeType="clickEffect" fill="hold">
                      <p:stCondLst>
                        <p:cond delay="indefinite"/>
                      </p:stCondLst>
                      <p:childTnLst>
                        <p:par>
                          <p:cTn id="216" dur="indefinite" nodeType="clickEffect" fill="hold">
                            <p:stCondLst>
                              <p:cond delay="0"/>
                            </p:stCondLst>
                            <p:childTnLst>
                              <p:par>
                                <p:cTn id="217" dur="indefinite" nodeType="clickEffect" fill="hold" presetClass="entr" presetID="1">
                                  <p:stCondLst>
                                    <p:cond delay="0"/>
                                  </p:stCondLst>
                                  <p:childTnLst>
                                    <p:set>
                                      <p:cBhvr>
                                        <p:cTn id="218" dur="1" fill="hold">
                                          <p:stCondLst>
                                            <p:cond delay="0"/>
                                          </p:stCondLst>
                                        </p:cTn>
                                        <p:tgtEl>
                                          <p:spTgt spid="290"/>
                                        </p:tgtEl>
                                        <p:attrNameLst>
                                          <p:attrName>style.visibility</p:attrName>
                                        </p:attrNameLst>
                                      </p:cBhvr>
                                      <p:to>
                                        <p:strVal val="visible"/>
                                      </p:to>
                                    </p:set>
                                  </p:childTnLst>
                                </p:cTn>
                              </p:par>
                            </p:childTnLst>
                          </p:cTn>
                        </p:par>
                      </p:childTnLst>
                    </p:cTn>
                  </p:par>
                  <p:par>
                    <p:cTn id="219" dur="indefinite" nodeType="clickEffect" fill="hold">
                      <p:stCondLst>
                        <p:cond delay="indefinite"/>
                      </p:stCondLst>
                      <p:childTnLst>
                        <p:par>
                          <p:cTn id="220" dur="indefinite" nodeType="clickEffect" fill="hold">
                            <p:stCondLst>
                              <p:cond delay="0"/>
                            </p:stCondLst>
                            <p:childTnLst>
                              <p:par>
                                <p:cTn id="221" dur="indefinite" nodeType="clickEffect" fill="hold" presetClass="entr" presetID="1">
                                  <p:stCondLst>
                                    <p:cond delay="0"/>
                                  </p:stCondLst>
                                  <p:childTnLst>
                                    <p:set>
                                      <p:cBhvr>
                                        <p:cTn id="222" dur="1" fill="hold">
                                          <p:stCondLst>
                                            <p:cond delay="0"/>
                                          </p:stCondLst>
                                        </p:cTn>
                                        <p:tgtEl>
                                          <p:spTgt spid="291"/>
                                        </p:tgtEl>
                                        <p:attrNameLst>
                                          <p:attrName>style.visibility</p:attrName>
                                        </p:attrNameLst>
                                      </p:cBhvr>
                                      <p:to>
                                        <p:strVal val="visible"/>
                                      </p:to>
                                    </p:set>
                                  </p:childTnLst>
                                </p:cTn>
                              </p:par>
                            </p:childTnLst>
                          </p:cTn>
                        </p:par>
                      </p:childTnLst>
                    </p:cTn>
                  </p:par>
                  <p:par>
                    <p:cTn id="223" dur="indefinite" nodeType="clickEffect" fill="hold">
                      <p:stCondLst>
                        <p:cond delay="indefinite"/>
                      </p:stCondLst>
                      <p:childTnLst>
                        <p:par>
                          <p:cTn id="224" dur="indefinite" nodeType="clickEffect" fill="hold">
                            <p:stCondLst>
                              <p:cond delay="0"/>
                            </p:stCondLst>
                            <p:childTnLst>
                              <p:par>
                                <p:cTn id="225" dur="indefinite" nodeType="clickEffect" fill="hold" presetClass="entr" presetID="1">
                                  <p:stCondLst>
                                    <p:cond delay="0"/>
                                  </p:stCondLst>
                                  <p:childTnLst>
                                    <p:set>
                                      <p:cBhvr>
                                        <p:cTn id="226" dur="1" fill="hold">
                                          <p:stCondLst>
                                            <p:cond delay="0"/>
                                          </p:stCondLst>
                                        </p:cTn>
                                        <p:tgtEl>
                                          <p:spTgt spid="288"/>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aphicFrame>
        <p:nvGraphicFramePr>
          <p:cNvPr id="292" name="Table 1"/>
          <p:cNvGraphicFramePr/>
          <p:nvPr/>
        </p:nvGraphicFramePr>
        <p:xfrm>
          <a:off x="0" y="0"/>
          <a:ext cx="9145080" cy="337680"/>
        </p:xfrm>
        <a:graphic>
          <a:graphicData uri="http://schemas.openxmlformats.org/drawingml/2006/table">
            <a:tbl>
              <a:tblPr/>
              <a:tblGrid>
                <a:gridCol w="2411640"/>
                <a:gridCol w="3529440"/>
                <a:gridCol w="3204000"/>
              </a:tblGrid>
              <a:tr h="337680">
                <a:tc>
                  <a:txBody>
                    <a:bodyPr lIns="90000" rIns="90000" tIns="116280" bIns="46800"/>
                    <a:p>
                      <a:pPr algn="ctr">
                        <a:lnSpc>
                          <a:spcPct val="81000"/>
                        </a:lnSpc>
                      </a:pPr>
                      <a:r>
                        <a:rPr b="1" lang="fr-FR" sz="1400" spc="-1" strike="noStrike">
                          <a:solidFill>
                            <a:srgbClr val="ffff00"/>
                          </a:solidFill>
                          <a:latin typeface="Arial"/>
                          <a:ea typeface="Arial"/>
                        </a:rPr>
                        <a:t>I. LES ASSOCIATIONS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16280" bIns="46800"/>
                    <a:p>
                      <a:pPr algn="ctr">
                        <a:lnSpc>
                          <a:spcPct val="81000"/>
                        </a:lnSpc>
                      </a:pPr>
                      <a:r>
                        <a:rPr b="1" lang="fr-FR" sz="1400" spc="-1" strike="noStrike">
                          <a:solidFill>
                            <a:srgbClr val="ffc000"/>
                          </a:solidFill>
                          <a:latin typeface="Arial"/>
                          <a:ea typeface="Arial"/>
                        </a:rPr>
                        <a:t>1. Définition et caractéristiques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01160" bIns="46800"/>
                    <a:p>
                      <a:pPr algn="ctr">
                        <a:lnSpc>
                          <a:spcPct val="81000"/>
                        </a:lnSpc>
                      </a:pPr>
                      <a:r>
                        <a:rPr b="1" lang="fr-FR" sz="1100" spc="-1" strike="noStrike">
                          <a:solidFill>
                            <a:srgbClr val="ffffff"/>
                          </a:solidFill>
                          <a:latin typeface="Arial"/>
                          <a:ea typeface="Arial"/>
                        </a:rPr>
                        <a:t>1a. L</a:t>
                      </a:r>
                      <a:r>
                        <a:rPr b="1" lang="ja-JP" sz="1100" spc="-1" strike="noStrike">
                          <a:solidFill>
                            <a:srgbClr val="ffffff"/>
                          </a:solidFill>
                          <a:latin typeface="Arial"/>
                          <a:ea typeface="Arial"/>
                        </a:rPr>
                        <a:t>’</a:t>
                      </a:r>
                      <a:r>
                        <a:rPr b="1" lang="fr-FR" sz="1100" spc="-1" strike="noStrike">
                          <a:solidFill>
                            <a:srgbClr val="ffffff"/>
                          </a:solidFill>
                          <a:latin typeface="Arial"/>
                          <a:ea typeface="Arial"/>
                        </a:rPr>
                        <a:t>association, au cœur de la société</a:t>
                      </a:r>
                      <a:endParaRPr b="0" lang="fr-FR" sz="11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r>
            </a:tbl>
          </a:graphicData>
        </a:graphic>
      </p:graphicFrame>
      <p:sp>
        <p:nvSpPr>
          <p:cNvPr id="293" name="CustomShape 2"/>
          <p:cNvSpPr/>
          <p:nvPr/>
        </p:nvSpPr>
        <p:spPr>
          <a:xfrm>
            <a:off x="0" y="549360"/>
            <a:ext cx="91440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COMMENT SE CONSTRUIT LE PROJET ASSOCIATIF ? (1)</a:t>
            </a:r>
            <a:endParaRPr b="0" lang="fr-FR" sz="1800" spc="-1" strike="noStrike">
              <a:solidFill>
                <a:srgbClr val="000000"/>
              </a:solidFill>
              <a:latin typeface="Arial"/>
            </a:endParaRPr>
          </a:p>
        </p:txBody>
      </p:sp>
      <p:sp>
        <p:nvSpPr>
          <p:cNvPr id="294" name="CustomShape 3"/>
          <p:cNvSpPr/>
          <p:nvPr/>
        </p:nvSpPr>
        <p:spPr>
          <a:xfrm>
            <a:off x="395280" y="1341360"/>
            <a:ext cx="1512720" cy="2014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just"/>
            <a:r>
              <a:rPr b="0" lang="fr-FR" sz="1800" spc="-1" strike="noStrike">
                <a:solidFill>
                  <a:srgbClr val="000000"/>
                </a:solidFill>
                <a:latin typeface="Arial"/>
              </a:rPr>
              <a:t>1 idée</a:t>
            </a:r>
            <a:endParaRPr b="0" lang="fr-FR" sz="1800" spc="-1" strike="noStrike">
              <a:solidFill>
                <a:srgbClr val="000000"/>
              </a:solidFill>
              <a:latin typeface="Arial"/>
            </a:endParaRPr>
          </a:p>
          <a:p>
            <a:pPr algn="just"/>
            <a:r>
              <a:rPr b="0" lang="fr-FR" sz="1800" spc="-1" strike="noStrike">
                <a:solidFill>
                  <a:srgbClr val="000000"/>
                </a:solidFill>
                <a:latin typeface="Arial"/>
              </a:rPr>
              <a:t>1 constat</a:t>
            </a:r>
            <a:endParaRPr b="0" lang="fr-FR" sz="1800" spc="-1" strike="noStrike">
              <a:solidFill>
                <a:srgbClr val="000000"/>
              </a:solidFill>
              <a:latin typeface="Arial"/>
            </a:endParaRPr>
          </a:p>
          <a:p>
            <a:pPr algn="just"/>
            <a:r>
              <a:rPr b="0" lang="fr-FR" sz="1800" spc="-1" strike="noStrike">
                <a:solidFill>
                  <a:srgbClr val="000000"/>
                </a:solidFill>
                <a:latin typeface="Arial"/>
              </a:rPr>
              <a:t>1 manque</a:t>
            </a:r>
            <a:endParaRPr b="0" lang="fr-FR" sz="1800" spc="-1" strike="noStrike">
              <a:solidFill>
                <a:srgbClr val="000000"/>
              </a:solidFill>
              <a:latin typeface="Arial"/>
            </a:endParaRPr>
          </a:p>
          <a:p>
            <a:pPr algn="just"/>
            <a:r>
              <a:rPr b="0" lang="fr-FR" sz="1800" spc="-1" strike="noStrike">
                <a:solidFill>
                  <a:srgbClr val="000000"/>
                </a:solidFill>
                <a:latin typeface="Arial"/>
              </a:rPr>
              <a:t>1 volonté</a:t>
            </a:r>
            <a:endParaRPr b="0" lang="fr-FR" sz="1800" spc="-1" strike="noStrike">
              <a:solidFill>
                <a:srgbClr val="000000"/>
              </a:solidFill>
              <a:latin typeface="Arial"/>
            </a:endParaRPr>
          </a:p>
          <a:p>
            <a:pPr algn="just"/>
            <a:r>
              <a:rPr b="0" lang="fr-FR" sz="1800" spc="-1" strike="noStrike">
                <a:solidFill>
                  <a:srgbClr val="000000"/>
                </a:solidFill>
                <a:latin typeface="Arial"/>
              </a:rPr>
              <a:t>1 envie</a:t>
            </a:r>
            <a:endParaRPr b="0" lang="fr-FR" sz="1800" spc="-1" strike="noStrike">
              <a:solidFill>
                <a:srgbClr val="000000"/>
              </a:solidFill>
              <a:latin typeface="Arial"/>
            </a:endParaRPr>
          </a:p>
          <a:p>
            <a:pPr algn="just"/>
            <a:r>
              <a:rPr b="0" lang="fr-FR" sz="1800" spc="-1" strike="noStrike">
                <a:solidFill>
                  <a:srgbClr val="000000"/>
                </a:solidFill>
                <a:latin typeface="Arial"/>
              </a:rPr>
              <a:t>1 révolte</a:t>
            </a:r>
            <a:endParaRPr b="0" lang="fr-FR" sz="1800" spc="-1" strike="noStrike">
              <a:solidFill>
                <a:srgbClr val="000000"/>
              </a:solidFill>
              <a:latin typeface="Arial"/>
            </a:endParaRPr>
          </a:p>
          <a:p>
            <a:pPr algn="just"/>
            <a:r>
              <a:rPr b="0" lang="fr-FR" sz="1800" spc="-1" strike="noStrike">
                <a:solidFill>
                  <a:srgbClr val="000000"/>
                </a:solidFill>
                <a:latin typeface="Arial"/>
              </a:rPr>
              <a:t>…</a:t>
            </a:r>
            <a:endParaRPr b="0" lang="fr-FR" sz="1800" spc="-1" strike="noStrike">
              <a:solidFill>
                <a:srgbClr val="000000"/>
              </a:solidFill>
              <a:latin typeface="Arial"/>
            </a:endParaRPr>
          </a:p>
        </p:txBody>
      </p:sp>
      <p:sp>
        <p:nvSpPr>
          <p:cNvPr id="295" name="CustomShape 4"/>
          <p:cNvSpPr/>
          <p:nvPr/>
        </p:nvSpPr>
        <p:spPr>
          <a:xfrm>
            <a:off x="2124000" y="2133720"/>
            <a:ext cx="719280" cy="358560"/>
          </a:xfrm>
          <a:custGeom>
            <a:avLst/>
            <a:gdLst/>
            <a:ahLst/>
            <a:rect l="0" t="0" r="r" b="b"/>
            <a:pathLst>
              <a:path w="2000" h="997">
                <a:moveTo>
                  <a:pt x="0" y="249"/>
                </a:moveTo>
                <a:lnTo>
                  <a:pt x="1500" y="249"/>
                </a:lnTo>
                <a:lnTo>
                  <a:pt x="1500" y="0"/>
                </a:lnTo>
                <a:lnTo>
                  <a:pt x="1999" y="498"/>
                </a:lnTo>
                <a:lnTo>
                  <a:pt x="1500" y="996"/>
                </a:lnTo>
                <a:lnTo>
                  <a:pt x="1500" y="747"/>
                </a:lnTo>
                <a:lnTo>
                  <a:pt x="0" y="747"/>
                </a:lnTo>
                <a:lnTo>
                  <a:pt x="0" y="249"/>
                </a:lnTo>
              </a:path>
            </a:pathLst>
          </a:custGeom>
          <a:solidFill>
            <a:srgbClr val="4f81bd"/>
          </a:solidFill>
          <a:ln w="25560">
            <a:solidFill>
              <a:srgbClr val="385d8a"/>
            </a:solidFill>
            <a:miter/>
          </a:ln>
        </p:spPr>
        <p:style>
          <a:lnRef idx="0"/>
          <a:fillRef idx="0"/>
          <a:effectRef idx="0"/>
          <a:fontRef idx="minor"/>
        </p:style>
      </p:sp>
      <p:sp>
        <p:nvSpPr>
          <p:cNvPr id="296" name="CustomShape 5"/>
          <p:cNvSpPr/>
          <p:nvPr/>
        </p:nvSpPr>
        <p:spPr>
          <a:xfrm>
            <a:off x="3132000" y="2133720"/>
            <a:ext cx="93528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just"/>
            <a:r>
              <a:rPr b="0" lang="fr-FR" sz="1800" spc="-1" strike="noStrike">
                <a:solidFill>
                  <a:srgbClr val="000000"/>
                </a:solidFill>
                <a:latin typeface="Arial"/>
              </a:rPr>
              <a:t>BASE</a:t>
            </a:r>
            <a:endParaRPr b="0" lang="fr-FR" sz="1800" spc="-1" strike="noStrike">
              <a:solidFill>
                <a:srgbClr val="000000"/>
              </a:solidFill>
              <a:latin typeface="Arial"/>
            </a:endParaRPr>
          </a:p>
        </p:txBody>
      </p:sp>
      <p:sp>
        <p:nvSpPr>
          <p:cNvPr id="297" name="CustomShape 6"/>
          <p:cNvSpPr/>
          <p:nvPr/>
        </p:nvSpPr>
        <p:spPr>
          <a:xfrm>
            <a:off x="4284720" y="2133720"/>
            <a:ext cx="718920" cy="358560"/>
          </a:xfrm>
          <a:custGeom>
            <a:avLst/>
            <a:gdLst/>
            <a:ahLst/>
            <a:rect l="0" t="0" r="r" b="b"/>
            <a:pathLst>
              <a:path w="1999" h="997">
                <a:moveTo>
                  <a:pt x="0" y="249"/>
                </a:moveTo>
                <a:lnTo>
                  <a:pt x="1499" y="249"/>
                </a:lnTo>
                <a:lnTo>
                  <a:pt x="1499" y="0"/>
                </a:lnTo>
                <a:lnTo>
                  <a:pt x="1998" y="498"/>
                </a:lnTo>
                <a:lnTo>
                  <a:pt x="1499" y="996"/>
                </a:lnTo>
                <a:lnTo>
                  <a:pt x="1499" y="747"/>
                </a:lnTo>
                <a:lnTo>
                  <a:pt x="0" y="747"/>
                </a:lnTo>
                <a:lnTo>
                  <a:pt x="0" y="249"/>
                </a:lnTo>
              </a:path>
            </a:pathLst>
          </a:custGeom>
          <a:solidFill>
            <a:srgbClr val="4f81bd"/>
          </a:solidFill>
          <a:ln w="25560">
            <a:solidFill>
              <a:srgbClr val="385d8a"/>
            </a:solidFill>
            <a:miter/>
          </a:ln>
        </p:spPr>
        <p:style>
          <a:lnRef idx="0"/>
          <a:fillRef idx="0"/>
          <a:effectRef idx="0"/>
          <a:fontRef idx="minor"/>
        </p:style>
      </p:sp>
      <p:sp>
        <p:nvSpPr>
          <p:cNvPr id="298" name="CustomShape 7"/>
          <p:cNvSpPr/>
          <p:nvPr/>
        </p:nvSpPr>
        <p:spPr>
          <a:xfrm>
            <a:off x="5219640" y="2060640"/>
            <a:ext cx="3529080" cy="642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just"/>
            <a:r>
              <a:rPr b="0" lang="fr-FR" sz="1800" spc="-1" strike="noStrike">
                <a:solidFill>
                  <a:srgbClr val="000000"/>
                </a:solidFill>
                <a:latin typeface="Arial"/>
              </a:rPr>
              <a:t>partagée avec d</a:t>
            </a:r>
            <a:r>
              <a:rPr b="0" lang="ja-JP" sz="1800" spc="-1" strike="noStrike">
                <a:solidFill>
                  <a:srgbClr val="000000"/>
                </a:solidFill>
                <a:latin typeface="Arial"/>
              </a:rPr>
              <a:t>’</a:t>
            </a:r>
            <a:r>
              <a:rPr b="0" lang="fr-FR" sz="1800" spc="-1" strike="noStrike">
                <a:solidFill>
                  <a:srgbClr val="000000"/>
                </a:solidFill>
                <a:latin typeface="Arial"/>
              </a:rPr>
              <a:t>autres personnes</a:t>
            </a:r>
            <a:endParaRPr b="0" lang="fr-FR" sz="1800" spc="-1" strike="noStrike">
              <a:solidFill>
                <a:srgbClr val="000000"/>
              </a:solidFill>
              <a:latin typeface="Arial"/>
            </a:endParaRPr>
          </a:p>
        </p:txBody>
      </p:sp>
      <p:sp>
        <p:nvSpPr>
          <p:cNvPr id="299" name="CustomShape 8"/>
          <p:cNvSpPr/>
          <p:nvPr/>
        </p:nvSpPr>
        <p:spPr>
          <a:xfrm rot="5400000">
            <a:off x="5759280" y="12600"/>
            <a:ext cx="289080" cy="5689440"/>
          </a:xfrm>
          <a:custGeom>
            <a:avLst/>
            <a:gdLst/>
            <a:ahLst/>
            <a:rect l="0" t="0" r="r" b="b"/>
            <a:pathLst>
              <a:path w="804" h="15806">
                <a:moveTo>
                  <a:pt x="0" y="0"/>
                </a:moveTo>
                <a:cubicBezTo>
                  <a:pt x="200" y="0"/>
                  <a:pt x="401" y="33"/>
                  <a:pt x="401" y="66"/>
                </a:cubicBezTo>
                <a:lnTo>
                  <a:pt x="401" y="7835"/>
                </a:lnTo>
                <a:cubicBezTo>
                  <a:pt x="401" y="7869"/>
                  <a:pt x="603" y="7902"/>
                  <a:pt x="803" y="7902"/>
                </a:cubicBezTo>
                <a:cubicBezTo>
                  <a:pt x="603" y="7902"/>
                  <a:pt x="401" y="7935"/>
                  <a:pt x="401" y="7969"/>
                </a:cubicBezTo>
                <a:lnTo>
                  <a:pt x="401" y="15738"/>
                </a:lnTo>
                <a:cubicBezTo>
                  <a:pt x="401" y="15771"/>
                  <a:pt x="200" y="15805"/>
                  <a:pt x="0" y="15805"/>
                </a:cubicBezTo>
              </a:path>
            </a:pathLst>
          </a:custGeom>
          <a:noFill/>
          <a:ln w="31680">
            <a:solidFill>
              <a:srgbClr val="4a7ebb"/>
            </a:solidFill>
            <a:miter/>
          </a:ln>
        </p:spPr>
        <p:style>
          <a:lnRef idx="0"/>
          <a:fillRef idx="0"/>
          <a:effectRef idx="0"/>
          <a:fontRef idx="minor"/>
        </p:style>
      </p:sp>
      <p:sp>
        <p:nvSpPr>
          <p:cNvPr id="300" name="CustomShape 9"/>
          <p:cNvSpPr/>
          <p:nvPr/>
        </p:nvSpPr>
        <p:spPr>
          <a:xfrm>
            <a:off x="3059280" y="3284640"/>
            <a:ext cx="58338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0" lang="fr-FR" sz="1800" spc="-1" strike="noStrike">
                <a:solidFill>
                  <a:srgbClr val="000000"/>
                </a:solidFill>
                <a:latin typeface="Arial"/>
              </a:rPr>
              <a:t>Prémisse du projet associatif</a:t>
            </a:r>
            <a:endParaRPr b="0" lang="fr-FR" sz="1800" spc="-1" strike="noStrike">
              <a:solidFill>
                <a:srgbClr val="000000"/>
              </a:solidFill>
              <a:latin typeface="Arial"/>
            </a:endParaRPr>
          </a:p>
        </p:txBody>
      </p:sp>
      <p:sp>
        <p:nvSpPr>
          <p:cNvPr id="301" name="CustomShape 10"/>
          <p:cNvSpPr/>
          <p:nvPr/>
        </p:nvSpPr>
        <p:spPr>
          <a:xfrm>
            <a:off x="5651640" y="4076640"/>
            <a:ext cx="504720" cy="720720"/>
          </a:xfrm>
          <a:custGeom>
            <a:avLst/>
            <a:gdLst/>
            <a:ahLst/>
            <a:rect l="0" t="0" r="r" b="b"/>
            <a:pathLst>
              <a:path w="1404" h="2004">
                <a:moveTo>
                  <a:pt x="350" y="0"/>
                </a:moveTo>
                <a:lnTo>
                  <a:pt x="350" y="1301"/>
                </a:lnTo>
                <a:lnTo>
                  <a:pt x="0" y="1301"/>
                </a:lnTo>
                <a:lnTo>
                  <a:pt x="701" y="2003"/>
                </a:lnTo>
                <a:lnTo>
                  <a:pt x="1403" y="1301"/>
                </a:lnTo>
                <a:lnTo>
                  <a:pt x="1052" y="1301"/>
                </a:lnTo>
                <a:lnTo>
                  <a:pt x="1052" y="0"/>
                </a:lnTo>
                <a:lnTo>
                  <a:pt x="350" y="0"/>
                </a:lnTo>
              </a:path>
            </a:pathLst>
          </a:custGeom>
          <a:solidFill>
            <a:srgbClr val="4f81bd"/>
          </a:solidFill>
          <a:ln w="25560">
            <a:solidFill>
              <a:srgbClr val="385d8a"/>
            </a:solidFill>
            <a:miter/>
          </a:ln>
        </p:spPr>
        <p:style>
          <a:lnRef idx="0"/>
          <a:fillRef idx="0"/>
          <a:effectRef idx="0"/>
          <a:fontRef idx="minor"/>
        </p:style>
      </p:sp>
      <p:sp>
        <p:nvSpPr>
          <p:cNvPr id="302" name="CustomShape 11"/>
          <p:cNvSpPr/>
          <p:nvPr/>
        </p:nvSpPr>
        <p:spPr>
          <a:xfrm>
            <a:off x="2340000" y="5013360"/>
            <a:ext cx="66960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0" lang="fr-FR" sz="1800" spc="-1" strike="noStrike">
                <a:solidFill>
                  <a:srgbClr val="000000"/>
                </a:solidFill>
                <a:latin typeface="Arial"/>
              </a:rPr>
              <a:t>Prend forme lorsque le tout s</a:t>
            </a:r>
            <a:r>
              <a:rPr b="0" lang="ja-JP" sz="1800" spc="-1" strike="noStrike">
                <a:solidFill>
                  <a:srgbClr val="000000"/>
                </a:solidFill>
                <a:latin typeface="Arial"/>
              </a:rPr>
              <a:t>’</a:t>
            </a:r>
            <a:r>
              <a:rPr b="0" lang="fr-FR" sz="1800" spc="-1" strike="noStrike">
                <a:solidFill>
                  <a:srgbClr val="000000"/>
                </a:solidFill>
                <a:latin typeface="Arial"/>
              </a:rPr>
              <a:t>inscrit autour de valeurs ajoutées.</a:t>
            </a:r>
            <a:endParaRPr b="0" lang="fr-FR" sz="1800" spc="-1" strike="noStrike">
              <a:solidFill>
                <a:srgbClr val="000000"/>
              </a:solidFill>
              <a:latin typeface="Arial"/>
            </a:endParaRPr>
          </a:p>
        </p:txBody>
      </p:sp>
    </p:spTree>
  </p:cSld>
  <p:timing>
    <p:tnLst>
      <p:par>
        <p:cTn id="227" dur="indefinite" restart="never" nodeType="tmRoot">
          <p:childTnLst>
            <p:seq>
              <p:cTn id="228" dur="indefinite" nodeType="mainSeq">
                <p:childTnLst>
                  <p:par>
                    <p:cTn id="229" dur="indefinite" nodeType="clickEffect" fill="hold">
                      <p:stCondLst>
                        <p:cond delay="indefinite"/>
                      </p:stCondLst>
                      <p:childTnLst>
                        <p:par>
                          <p:cTn id="230" dur="indefinite" nodeType="clickEffect" fill="hold">
                            <p:stCondLst>
                              <p:cond delay="0"/>
                            </p:stCondLst>
                            <p:childTnLst>
                              <p:par>
                                <p:cTn id="231" dur="indefinite" nodeType="clickEffect" fill="hold" presetClass="entr" presetID="1">
                                  <p:stCondLst>
                                    <p:cond delay="0"/>
                                  </p:stCondLst>
                                  <p:childTnLst>
                                    <p:set>
                                      <p:cBhvr>
                                        <p:cTn id="232" dur="1" fill="hold">
                                          <p:stCondLst>
                                            <p:cond delay="0"/>
                                          </p:stCondLst>
                                        </p:cTn>
                                        <p:tgtEl>
                                          <p:spTgt spid="294"/>
                                        </p:tgtEl>
                                        <p:attrNameLst>
                                          <p:attrName>style.visibility</p:attrName>
                                        </p:attrNameLst>
                                      </p:cBhvr>
                                      <p:to>
                                        <p:strVal val="visible"/>
                                      </p:to>
                                    </p:set>
                                  </p:childTnLst>
                                </p:cTn>
                              </p:par>
                            </p:childTnLst>
                          </p:cTn>
                        </p:par>
                      </p:childTnLst>
                    </p:cTn>
                  </p:par>
                  <p:par>
                    <p:cTn id="233" dur="indefinite" nodeType="clickEffect" fill="hold">
                      <p:stCondLst>
                        <p:cond delay="indefinite"/>
                      </p:stCondLst>
                      <p:childTnLst>
                        <p:par>
                          <p:cTn id="234" dur="indefinite" nodeType="clickEffect" fill="hold">
                            <p:stCondLst>
                              <p:cond delay="0"/>
                            </p:stCondLst>
                            <p:childTnLst>
                              <p:par>
                                <p:cTn id="235" dur="indefinite" nodeType="clickEffect" fill="hold" presetClass="entr" presetID="1">
                                  <p:stCondLst>
                                    <p:cond delay="0"/>
                                  </p:stCondLst>
                                  <p:childTnLst>
                                    <p:set>
                                      <p:cBhvr>
                                        <p:cTn id="236" dur="1" fill="hold">
                                          <p:stCondLst>
                                            <p:cond delay="0"/>
                                          </p:stCondLst>
                                        </p:cTn>
                                        <p:tgtEl>
                                          <p:spTgt spid="295"/>
                                        </p:tgtEl>
                                        <p:attrNameLst>
                                          <p:attrName>style.visibility</p:attrName>
                                        </p:attrNameLst>
                                      </p:cBhvr>
                                      <p:to>
                                        <p:strVal val="visible"/>
                                      </p:to>
                                    </p:set>
                                  </p:childTnLst>
                                </p:cTn>
                              </p:par>
                              <p:par>
                                <p:cTn id="237" dur="indefinite" nodeType="withEffect" fill="hold" presetClass="entr" presetID="1">
                                  <p:stCondLst>
                                    <p:cond delay="0"/>
                                  </p:stCondLst>
                                  <p:childTnLst>
                                    <p:set>
                                      <p:cBhvr>
                                        <p:cTn id="238" dur="1" fill="hold">
                                          <p:stCondLst>
                                            <p:cond delay="0"/>
                                          </p:stCondLst>
                                        </p:cTn>
                                        <p:tgtEl>
                                          <p:spTgt spid="296"/>
                                        </p:tgtEl>
                                        <p:attrNameLst>
                                          <p:attrName>style.visibility</p:attrName>
                                        </p:attrNameLst>
                                      </p:cBhvr>
                                      <p:to>
                                        <p:strVal val="visible"/>
                                      </p:to>
                                    </p:set>
                                  </p:childTnLst>
                                </p:cTn>
                              </p:par>
                            </p:childTnLst>
                          </p:cTn>
                        </p:par>
                      </p:childTnLst>
                    </p:cTn>
                  </p:par>
                  <p:par>
                    <p:cTn id="239" dur="indefinite" nodeType="clickEffect" fill="hold">
                      <p:stCondLst>
                        <p:cond delay="indefinite"/>
                      </p:stCondLst>
                      <p:childTnLst>
                        <p:par>
                          <p:cTn id="240" dur="indefinite" nodeType="clickEffect" fill="hold">
                            <p:stCondLst>
                              <p:cond delay="0"/>
                            </p:stCondLst>
                            <p:childTnLst>
                              <p:par>
                                <p:cTn id="241" dur="indefinite" nodeType="clickEffect" fill="hold" presetClass="entr" presetID="1">
                                  <p:stCondLst>
                                    <p:cond delay="0"/>
                                  </p:stCondLst>
                                  <p:childTnLst>
                                    <p:set>
                                      <p:cBhvr>
                                        <p:cTn id="242" dur="1" fill="hold">
                                          <p:stCondLst>
                                            <p:cond delay="0"/>
                                          </p:stCondLst>
                                        </p:cTn>
                                        <p:tgtEl>
                                          <p:spTgt spid="297"/>
                                        </p:tgtEl>
                                        <p:attrNameLst>
                                          <p:attrName>style.visibility</p:attrName>
                                        </p:attrNameLst>
                                      </p:cBhvr>
                                      <p:to>
                                        <p:strVal val="visible"/>
                                      </p:to>
                                    </p:set>
                                  </p:childTnLst>
                                </p:cTn>
                              </p:par>
                              <p:par>
                                <p:cTn id="243" dur="indefinite" nodeType="withEffect" fill="hold" presetClass="entr" presetID="1">
                                  <p:stCondLst>
                                    <p:cond delay="0"/>
                                  </p:stCondLst>
                                  <p:childTnLst>
                                    <p:set>
                                      <p:cBhvr>
                                        <p:cTn id="244" dur="1" fill="hold">
                                          <p:stCondLst>
                                            <p:cond delay="0"/>
                                          </p:stCondLst>
                                        </p:cTn>
                                        <p:tgtEl>
                                          <p:spTgt spid="298"/>
                                        </p:tgtEl>
                                        <p:attrNameLst>
                                          <p:attrName>style.visibility</p:attrName>
                                        </p:attrNameLst>
                                      </p:cBhvr>
                                      <p:to>
                                        <p:strVal val="visible"/>
                                      </p:to>
                                    </p:set>
                                  </p:childTnLst>
                                </p:cTn>
                              </p:par>
                            </p:childTnLst>
                          </p:cTn>
                        </p:par>
                      </p:childTnLst>
                    </p:cTn>
                  </p:par>
                  <p:par>
                    <p:cTn id="245" dur="indefinite" nodeType="clickEffect" fill="hold">
                      <p:stCondLst>
                        <p:cond delay="indefinite"/>
                      </p:stCondLst>
                      <p:childTnLst>
                        <p:par>
                          <p:cTn id="246" dur="indefinite" nodeType="clickEffect" fill="hold">
                            <p:stCondLst>
                              <p:cond delay="0"/>
                            </p:stCondLst>
                            <p:childTnLst>
                              <p:par>
                                <p:cTn id="247" dur="indefinite" nodeType="clickEffect" fill="hold" presetClass="entr" presetID="1">
                                  <p:stCondLst>
                                    <p:cond delay="0"/>
                                  </p:stCondLst>
                                  <p:childTnLst>
                                    <p:set>
                                      <p:cBhvr>
                                        <p:cTn id="248" dur="1" fill="hold">
                                          <p:stCondLst>
                                            <p:cond delay="0"/>
                                          </p:stCondLst>
                                        </p:cTn>
                                        <p:tgtEl>
                                          <p:spTgt spid="299"/>
                                        </p:tgtEl>
                                        <p:attrNameLst>
                                          <p:attrName>style.visibility</p:attrName>
                                        </p:attrNameLst>
                                      </p:cBhvr>
                                      <p:to>
                                        <p:strVal val="visible"/>
                                      </p:to>
                                    </p:set>
                                  </p:childTnLst>
                                </p:cTn>
                              </p:par>
                              <p:par>
                                <p:cTn id="249" dur="indefinite" nodeType="withEffect" fill="hold" presetClass="entr" presetID="1">
                                  <p:stCondLst>
                                    <p:cond delay="0"/>
                                  </p:stCondLst>
                                  <p:childTnLst>
                                    <p:set>
                                      <p:cBhvr>
                                        <p:cTn id="250" dur="1" fill="hold">
                                          <p:stCondLst>
                                            <p:cond delay="0"/>
                                          </p:stCondLst>
                                        </p:cTn>
                                        <p:tgtEl>
                                          <p:spTgt spid="300"/>
                                        </p:tgtEl>
                                        <p:attrNameLst>
                                          <p:attrName>style.visibility</p:attrName>
                                        </p:attrNameLst>
                                      </p:cBhvr>
                                      <p:to>
                                        <p:strVal val="visible"/>
                                      </p:to>
                                    </p:set>
                                  </p:childTnLst>
                                </p:cTn>
                              </p:par>
                            </p:childTnLst>
                          </p:cTn>
                        </p:par>
                      </p:childTnLst>
                    </p:cTn>
                  </p:par>
                  <p:par>
                    <p:cTn id="251" dur="indefinite" nodeType="clickEffect" fill="hold">
                      <p:stCondLst>
                        <p:cond delay="indefinite"/>
                      </p:stCondLst>
                      <p:childTnLst>
                        <p:par>
                          <p:cTn id="252" dur="indefinite" nodeType="clickEffect" fill="hold">
                            <p:stCondLst>
                              <p:cond delay="0"/>
                            </p:stCondLst>
                            <p:childTnLst>
                              <p:par>
                                <p:cTn id="253" dur="indefinite" nodeType="clickEffect" fill="hold" presetClass="entr" presetID="1">
                                  <p:stCondLst>
                                    <p:cond delay="0"/>
                                  </p:stCondLst>
                                  <p:childTnLst>
                                    <p:set>
                                      <p:cBhvr>
                                        <p:cTn id="254" dur="1" fill="hold">
                                          <p:stCondLst>
                                            <p:cond delay="0"/>
                                          </p:stCondLst>
                                        </p:cTn>
                                        <p:tgtEl>
                                          <p:spTgt spid="301"/>
                                        </p:tgtEl>
                                        <p:attrNameLst>
                                          <p:attrName>style.visibility</p:attrName>
                                        </p:attrNameLst>
                                      </p:cBhvr>
                                      <p:to>
                                        <p:strVal val="visible"/>
                                      </p:to>
                                    </p:set>
                                  </p:childTnLst>
                                </p:cTn>
                              </p:par>
                              <p:par>
                                <p:cTn id="255" dur="indefinite" nodeType="withEffect" fill="hold" presetClass="entr" presetID="1">
                                  <p:stCondLst>
                                    <p:cond delay="0"/>
                                  </p:stCondLst>
                                  <p:childTnLst>
                                    <p:set>
                                      <p:cBhvr>
                                        <p:cTn id="256" dur="1" fill="hold">
                                          <p:stCondLst>
                                            <p:cond delay="0"/>
                                          </p:stCondLst>
                                        </p:cTn>
                                        <p:tgtEl>
                                          <p:spTgt spid="30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aphicFrame>
        <p:nvGraphicFramePr>
          <p:cNvPr id="303" name="Table 1"/>
          <p:cNvGraphicFramePr/>
          <p:nvPr/>
        </p:nvGraphicFramePr>
        <p:xfrm>
          <a:off x="0" y="0"/>
          <a:ext cx="9145080" cy="337680"/>
        </p:xfrm>
        <a:graphic>
          <a:graphicData uri="http://schemas.openxmlformats.org/drawingml/2006/table">
            <a:tbl>
              <a:tblPr/>
              <a:tblGrid>
                <a:gridCol w="2411640"/>
                <a:gridCol w="3529440"/>
                <a:gridCol w="3204000"/>
              </a:tblGrid>
              <a:tr h="337680">
                <a:tc>
                  <a:txBody>
                    <a:bodyPr lIns="90000" rIns="90000" tIns="116280" bIns="46800"/>
                    <a:p>
                      <a:pPr algn="ctr">
                        <a:lnSpc>
                          <a:spcPct val="81000"/>
                        </a:lnSpc>
                      </a:pPr>
                      <a:r>
                        <a:rPr b="1" lang="fr-FR" sz="1400" spc="-1" strike="noStrike">
                          <a:solidFill>
                            <a:srgbClr val="ffff00"/>
                          </a:solidFill>
                          <a:latin typeface="Arial"/>
                          <a:ea typeface="Arial"/>
                        </a:rPr>
                        <a:t>I. LES ASSOCIATIONS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16280" bIns="46800"/>
                    <a:p>
                      <a:pPr algn="ctr">
                        <a:lnSpc>
                          <a:spcPct val="81000"/>
                        </a:lnSpc>
                      </a:pPr>
                      <a:r>
                        <a:rPr b="1" lang="fr-FR" sz="1400" spc="-1" strike="noStrike">
                          <a:solidFill>
                            <a:srgbClr val="ffc000"/>
                          </a:solidFill>
                          <a:latin typeface="Arial"/>
                          <a:ea typeface="Arial"/>
                        </a:rPr>
                        <a:t>1. Définition et caractéristiques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01160" bIns="46800"/>
                    <a:p>
                      <a:pPr algn="ctr">
                        <a:lnSpc>
                          <a:spcPct val="81000"/>
                        </a:lnSpc>
                      </a:pPr>
                      <a:r>
                        <a:rPr b="1" lang="fr-FR" sz="1100" spc="-1" strike="noStrike">
                          <a:solidFill>
                            <a:srgbClr val="ffffff"/>
                          </a:solidFill>
                          <a:latin typeface="Arial"/>
                          <a:ea typeface="Arial"/>
                        </a:rPr>
                        <a:t>1a. L</a:t>
                      </a:r>
                      <a:r>
                        <a:rPr b="1" lang="ja-JP" sz="1100" spc="-1" strike="noStrike">
                          <a:solidFill>
                            <a:srgbClr val="ffffff"/>
                          </a:solidFill>
                          <a:latin typeface="Arial"/>
                          <a:ea typeface="Arial"/>
                        </a:rPr>
                        <a:t>’</a:t>
                      </a:r>
                      <a:r>
                        <a:rPr b="1" lang="fr-FR" sz="1100" spc="-1" strike="noStrike">
                          <a:solidFill>
                            <a:srgbClr val="ffffff"/>
                          </a:solidFill>
                          <a:latin typeface="Arial"/>
                          <a:ea typeface="Arial"/>
                        </a:rPr>
                        <a:t>association, au cœur de la société</a:t>
                      </a:r>
                      <a:endParaRPr b="0" lang="fr-FR" sz="11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r>
            </a:tbl>
          </a:graphicData>
        </a:graphic>
      </p:graphicFrame>
      <p:sp>
        <p:nvSpPr>
          <p:cNvPr id="304" name="CustomShape 2"/>
          <p:cNvSpPr/>
          <p:nvPr/>
        </p:nvSpPr>
        <p:spPr>
          <a:xfrm>
            <a:off x="0" y="549360"/>
            <a:ext cx="91440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COMMENT SE CONSTRUIT LE PROJET ASSOCIATIF ? (2)</a:t>
            </a:r>
            <a:endParaRPr b="0" lang="fr-FR" sz="1800" spc="-1" strike="noStrike">
              <a:solidFill>
                <a:srgbClr val="000000"/>
              </a:solidFill>
              <a:latin typeface="Arial"/>
            </a:endParaRPr>
          </a:p>
        </p:txBody>
      </p:sp>
      <p:graphicFrame>
        <p:nvGraphicFramePr>
          <p:cNvPr id="305" name="Table 3"/>
          <p:cNvGraphicFramePr/>
          <p:nvPr/>
        </p:nvGraphicFramePr>
        <p:xfrm>
          <a:off x="250920" y="1052640"/>
          <a:ext cx="8573760" cy="3791880"/>
        </p:xfrm>
        <a:graphic>
          <a:graphicData uri="http://schemas.openxmlformats.org/drawingml/2006/table">
            <a:tbl>
              <a:tblPr/>
              <a:tblGrid>
                <a:gridCol w="2160720"/>
                <a:gridCol w="6413040"/>
              </a:tblGrid>
              <a:tr h="370080">
                <a:tc gridSpan="2">
                  <a:txBody>
                    <a:bodyPr lIns="90000" rIns="90000" tIns="126000" bIns="46800" anchor="ctr"/>
                    <a:p>
                      <a:pPr algn="ctr">
                        <a:lnSpc>
                          <a:spcPct val="81000"/>
                        </a:lnSpc>
                      </a:pPr>
                      <a:r>
                        <a:rPr b="1" lang="fr-FR" sz="1600" spc="-1" strike="noStrike">
                          <a:solidFill>
                            <a:srgbClr val="ffffff"/>
                          </a:solidFill>
                          <a:latin typeface="Arial"/>
                          <a:ea typeface="Arial"/>
                        </a:rPr>
                        <a:t>LES ELEMENTS DU PROJET</a:t>
                      </a:r>
                      <a:endParaRPr b="0" lang="fr-FR" sz="1600" spc="-1" strike="noStrike">
                        <a:solidFill>
                          <a:srgbClr val="000000"/>
                        </a:solidFill>
                        <a:latin typeface="Arial"/>
                      </a:endParaRPr>
                    </a:p>
                  </a:txBody>
                  <a:tcPr marL="90000" marR="90000">
                    <a:lnT w="1440">
                      <a:solidFill>
                        <a:srgbClr val="000000"/>
                      </a:solidFill>
                    </a:lnT>
                    <a:lnB w="1440">
                      <a:solidFill>
                        <a:srgbClr val="000000"/>
                      </a:solidFill>
                    </a:lnB>
                    <a:solidFill>
                      <a:srgbClr val="000000"/>
                    </a:solidFill>
                  </a:tcPr>
                </a:tc>
                <a:tc hMerge="1">
                  <a:tcPr>
                    <a:solidFill>
                      <a:srgbClr val="729fcf"/>
                    </a:solidFill>
                  </a:tcPr>
                </a:tc>
              </a:tr>
              <a:tr h="370080">
                <a:tc>
                  <a:txBody>
                    <a:bodyPr lIns="90000" rIns="90000" tIns="126000" bIns="46800" anchor="ctr"/>
                    <a:p>
                      <a:pPr algn="ctr">
                        <a:lnSpc>
                          <a:spcPct val="81000"/>
                        </a:lnSpc>
                      </a:pPr>
                      <a:r>
                        <a:rPr b="1" lang="fr-FR" sz="1600" spc="-1" strike="noStrike">
                          <a:solidFill>
                            <a:srgbClr val="000000"/>
                          </a:solidFill>
                          <a:latin typeface="Arial"/>
                          <a:ea typeface="Arial"/>
                        </a:rPr>
                        <a:t>Finalité et objectifs</a:t>
                      </a:r>
                      <a:endParaRPr b="0" lang="fr-FR" sz="1600" spc="-1" strike="noStrike">
                        <a:solidFill>
                          <a:srgbClr val="000000"/>
                        </a:solidFill>
                        <a:latin typeface="Arial"/>
                      </a:endParaRPr>
                    </a:p>
                  </a:txBody>
                  <a:tcPr marL="90000" marR="90000">
                    <a:lnT w="1440">
                      <a:solidFill>
                        <a:srgbClr val="000000"/>
                      </a:solidFill>
                    </a:lnT>
                    <a:solidFill>
                      <a:srgbClr val="e7e7e7"/>
                    </a:solidFill>
                  </a:tcPr>
                </a:tc>
                <a:tc>
                  <a:txBody>
                    <a:bodyPr lIns="90000" rIns="90000" tIns="126000" bIns="46800" anchor="ctr"/>
                    <a:p>
                      <a:pPr algn="just">
                        <a:lnSpc>
                          <a:spcPct val="81000"/>
                        </a:lnSpc>
                      </a:pPr>
                      <a:r>
                        <a:rPr b="0" lang="fr-FR" sz="1600" spc="-1" strike="noStrike">
                          <a:solidFill>
                            <a:srgbClr val="000000"/>
                          </a:solidFill>
                          <a:latin typeface="Arial"/>
                          <a:ea typeface="Arial"/>
                        </a:rPr>
                        <a:t>Définition des objectifs à partir d</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un diagnostic</a:t>
                      </a:r>
                      <a:endParaRPr b="0" lang="fr-FR" sz="1600" spc="-1" strike="noStrike">
                        <a:solidFill>
                          <a:srgbClr val="000000"/>
                        </a:solidFill>
                        <a:latin typeface="Arial"/>
                      </a:endParaRPr>
                    </a:p>
                  </a:txBody>
                  <a:tcPr marL="90000" marR="90000">
                    <a:lnT w="1440">
                      <a:solidFill>
                        <a:srgbClr val="000000"/>
                      </a:solidFill>
                    </a:lnT>
                    <a:solidFill>
                      <a:srgbClr val="e7e7e7"/>
                    </a:solidFill>
                  </a:tcPr>
                </a:tc>
              </a:tr>
              <a:tr h="824040">
                <a:tc>
                  <a:txBody>
                    <a:bodyPr lIns="90000" rIns="90000" tIns="126000" bIns="46800" anchor="ctr"/>
                    <a:p>
                      <a:pPr algn="ctr">
                        <a:lnSpc>
                          <a:spcPct val="81000"/>
                        </a:lnSpc>
                      </a:pPr>
                      <a:r>
                        <a:rPr b="1" lang="fr-FR" sz="1600" spc="-1" strike="noStrike">
                          <a:solidFill>
                            <a:srgbClr val="000000"/>
                          </a:solidFill>
                          <a:latin typeface="Arial"/>
                          <a:ea typeface="Arial"/>
                        </a:rPr>
                        <a:t>Actions et moyens</a:t>
                      </a:r>
                      <a:endParaRPr b="0" lang="fr-FR" sz="1600" spc="-1" strike="noStrike">
                        <a:solidFill>
                          <a:srgbClr val="000000"/>
                        </a:solidFill>
                        <a:latin typeface="Arial"/>
                      </a:endParaRPr>
                    </a:p>
                  </a:txBody>
                  <a:tcPr marL="90000" marR="90000">
                    <a:solidFill>
                      <a:srgbClr val="ffffff"/>
                    </a:solidFill>
                  </a:tcPr>
                </a:tc>
                <a:tc>
                  <a:txBody>
                    <a:bodyPr lIns="90000" rIns="90000" tIns="126000" bIns="46800" anchor="ctr"/>
                    <a:p>
                      <a:pPr algn="just">
                        <a:lnSpc>
                          <a:spcPct val="81000"/>
                        </a:lnSpc>
                      </a:pPr>
                      <a:r>
                        <a:rPr b="0" lang="fr-FR" sz="1600" spc="-1" strike="noStrike">
                          <a:solidFill>
                            <a:srgbClr val="000000"/>
                          </a:solidFill>
                          <a:latin typeface="Arial"/>
                          <a:ea typeface="Arial"/>
                        </a:rPr>
                        <a:t>                                                 </a:t>
                      </a:r>
                      <a:r>
                        <a:rPr b="0" lang="fr-FR" sz="1600" spc="-1" strike="noStrike">
                          <a:solidFill>
                            <a:srgbClr val="000000"/>
                          </a:solidFill>
                          <a:latin typeface="Arial"/>
                          <a:ea typeface="Arial"/>
                        </a:rPr>
                        <a:t>Humains, matériels et financiers</a:t>
                      </a:r>
                      <a:endParaRPr b="0" lang="fr-FR" sz="1600" spc="-1" strike="noStrike">
                        <a:solidFill>
                          <a:srgbClr val="000000"/>
                        </a:solidFill>
                        <a:latin typeface="Arial"/>
                      </a:endParaRPr>
                    </a:p>
                    <a:p>
                      <a:pPr algn="just">
                        <a:lnSpc>
                          <a:spcPct val="81000"/>
                        </a:lnSpc>
                      </a:pPr>
                      <a:r>
                        <a:rPr b="0" lang="fr-FR" sz="1600" spc="-1" strike="noStrike">
                          <a:solidFill>
                            <a:srgbClr val="000000"/>
                          </a:solidFill>
                          <a:latin typeface="Arial"/>
                          <a:ea typeface="Arial"/>
                        </a:rPr>
                        <a:t>. Programme  pour fixer phases et échéances</a:t>
                      </a:r>
                      <a:endParaRPr b="0" lang="fr-FR" sz="1600" spc="-1" strike="noStrike">
                        <a:solidFill>
                          <a:srgbClr val="000000"/>
                        </a:solidFill>
                        <a:latin typeface="Arial"/>
                      </a:endParaRPr>
                    </a:p>
                    <a:p>
                      <a:pPr algn="just">
                        <a:lnSpc>
                          <a:spcPct val="81000"/>
                        </a:lnSpc>
                      </a:pPr>
                      <a:r>
                        <a:rPr b="0" lang="fr-FR" sz="1600" spc="-1" strike="noStrike">
                          <a:solidFill>
                            <a:srgbClr val="000000"/>
                          </a:solidFill>
                          <a:latin typeface="Arial"/>
                          <a:ea typeface="Arial"/>
                        </a:rPr>
                        <a:t>. Planning pour répartir les tâches et responsabilités.</a:t>
                      </a:r>
                      <a:endParaRPr b="0" lang="fr-FR" sz="1600" spc="-1" strike="noStrike">
                        <a:solidFill>
                          <a:srgbClr val="000000"/>
                        </a:solidFill>
                        <a:latin typeface="Arial"/>
                      </a:endParaRPr>
                    </a:p>
                  </a:txBody>
                  <a:tcPr marL="90000" marR="90000">
                    <a:solidFill>
                      <a:srgbClr val="ffffff"/>
                    </a:solidFill>
                  </a:tcPr>
                </a:tc>
              </a:tr>
              <a:tr h="823680">
                <a:tc>
                  <a:txBody>
                    <a:bodyPr lIns="90000" rIns="90000" tIns="126000" bIns="46800" anchor="ctr"/>
                    <a:p>
                      <a:pPr algn="ctr">
                        <a:lnSpc>
                          <a:spcPct val="81000"/>
                        </a:lnSpc>
                      </a:pPr>
                      <a:r>
                        <a:rPr b="1" lang="fr-FR" sz="1600" spc="-1" strike="noStrike">
                          <a:solidFill>
                            <a:srgbClr val="000000"/>
                          </a:solidFill>
                          <a:latin typeface="Arial"/>
                          <a:ea typeface="Arial"/>
                        </a:rPr>
                        <a:t>Partenaires </a:t>
                      </a:r>
                      <a:endParaRPr b="0" lang="fr-FR" sz="1600" spc="-1" strike="noStrike">
                        <a:solidFill>
                          <a:srgbClr val="000000"/>
                        </a:solidFill>
                        <a:latin typeface="Arial"/>
                      </a:endParaRPr>
                    </a:p>
                  </a:txBody>
                  <a:tcPr marL="90000" marR="90000">
                    <a:solidFill>
                      <a:srgbClr val="e7e7e7"/>
                    </a:solidFill>
                  </a:tcPr>
                </a:tc>
                <a:tc>
                  <a:txBody>
                    <a:bodyPr lIns="90000" rIns="90000" tIns="126000" bIns="46800" anchor="ctr"/>
                    <a:p>
                      <a:pPr algn="just">
                        <a:lnSpc>
                          <a:spcPct val="81000"/>
                        </a:lnSpc>
                      </a:pPr>
                      <a:r>
                        <a:rPr b="0" lang="fr-FR" sz="1600" spc="-1" strike="noStrike">
                          <a:solidFill>
                            <a:srgbClr val="000000"/>
                          </a:solidFill>
                          <a:latin typeface="Arial"/>
                          <a:ea typeface="Arial"/>
                        </a:rPr>
                        <a:t>= entraide mutuelle</a:t>
                      </a:r>
                      <a:endParaRPr b="0" lang="fr-FR" sz="1600" spc="-1" strike="noStrike">
                        <a:solidFill>
                          <a:srgbClr val="000000"/>
                        </a:solidFill>
                        <a:latin typeface="Arial"/>
                      </a:endParaRPr>
                    </a:p>
                    <a:p>
                      <a:pPr algn="just">
                        <a:lnSpc>
                          <a:spcPct val="81000"/>
                        </a:lnSpc>
                      </a:pPr>
                      <a:r>
                        <a:rPr b="0" lang="fr-FR" sz="1600" spc="-1" strike="noStrike">
                          <a:solidFill>
                            <a:srgbClr val="000000"/>
                          </a:solidFill>
                          <a:latin typeface="Arial"/>
                          <a:ea typeface="Arial"/>
                        </a:rPr>
                        <a:t>Solliciter un partenaire, c</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est analyser les positions et les enjeux réciproques.</a:t>
                      </a:r>
                      <a:endParaRPr b="0" lang="fr-FR" sz="1600" spc="-1" strike="noStrike">
                        <a:solidFill>
                          <a:srgbClr val="000000"/>
                        </a:solidFill>
                        <a:latin typeface="Arial"/>
                      </a:endParaRPr>
                    </a:p>
                  </a:txBody>
                  <a:tcPr marL="90000" marR="90000">
                    <a:solidFill>
                      <a:srgbClr val="e7e7e7"/>
                    </a:solidFill>
                  </a:tcPr>
                </a:tc>
              </a:tr>
              <a:tr h="581040">
                <a:tc>
                  <a:txBody>
                    <a:bodyPr lIns="90000" rIns="90000" tIns="126000" bIns="46800" anchor="ctr"/>
                    <a:p>
                      <a:pPr algn="ctr">
                        <a:lnSpc>
                          <a:spcPct val="81000"/>
                        </a:lnSpc>
                      </a:pPr>
                      <a:r>
                        <a:rPr b="1" lang="fr-FR" sz="1600" spc="-1" strike="noStrike">
                          <a:solidFill>
                            <a:srgbClr val="000000"/>
                          </a:solidFill>
                          <a:latin typeface="Arial"/>
                          <a:ea typeface="Arial"/>
                        </a:rPr>
                        <a:t>Pilotage </a:t>
                      </a:r>
                      <a:endParaRPr b="0" lang="fr-FR" sz="1600" spc="-1" strike="noStrike">
                        <a:solidFill>
                          <a:srgbClr val="000000"/>
                        </a:solidFill>
                        <a:latin typeface="Arial"/>
                      </a:endParaRPr>
                    </a:p>
                  </a:txBody>
                  <a:tcPr marL="90000" marR="90000">
                    <a:solidFill>
                      <a:srgbClr val="ffffff"/>
                    </a:solidFill>
                  </a:tcPr>
                </a:tc>
                <a:tc>
                  <a:txBody>
                    <a:bodyPr lIns="90000" rIns="90000" tIns="126000" bIns="46800" anchor="ctr"/>
                    <a:p>
                      <a:pPr algn="just">
                        <a:lnSpc>
                          <a:spcPct val="81000"/>
                        </a:lnSpc>
                      </a:pPr>
                      <a:r>
                        <a:rPr b="0" lang="fr-FR" sz="1600" spc="-1" strike="noStrike">
                          <a:solidFill>
                            <a:srgbClr val="000000"/>
                          </a:solidFill>
                          <a:latin typeface="Arial"/>
                          <a:ea typeface="Arial"/>
                        </a:rPr>
                        <a:t>Exercé par tous les adhérents, et par délégation le Bureau ou le C.A., voire une commission</a:t>
                      </a:r>
                      <a:endParaRPr b="0" lang="fr-FR" sz="1600" spc="-1" strike="noStrike">
                        <a:solidFill>
                          <a:srgbClr val="000000"/>
                        </a:solidFill>
                        <a:latin typeface="Arial"/>
                      </a:endParaRPr>
                    </a:p>
                  </a:txBody>
                  <a:tcPr marL="90000" marR="90000">
                    <a:solidFill>
                      <a:srgbClr val="ffffff"/>
                    </a:solidFill>
                  </a:tcPr>
                </a:tc>
              </a:tr>
              <a:tr h="822960">
                <a:tc>
                  <a:txBody>
                    <a:bodyPr lIns="90000" rIns="90000" tIns="126000" bIns="46800" anchor="ctr"/>
                    <a:p>
                      <a:pPr algn="ctr">
                        <a:lnSpc>
                          <a:spcPct val="81000"/>
                        </a:lnSpc>
                      </a:pPr>
                      <a:r>
                        <a:rPr b="1" lang="fr-FR" sz="1600" spc="-1" strike="noStrike">
                          <a:solidFill>
                            <a:srgbClr val="000000"/>
                          </a:solidFill>
                          <a:latin typeface="Arial"/>
                          <a:ea typeface="Arial"/>
                        </a:rPr>
                        <a:t>Evaluation </a:t>
                      </a:r>
                      <a:endParaRPr b="0" lang="fr-FR" sz="1600" spc="-1" strike="noStrike">
                        <a:solidFill>
                          <a:srgbClr val="000000"/>
                        </a:solidFill>
                        <a:latin typeface="Arial"/>
                      </a:endParaRPr>
                    </a:p>
                  </a:txBody>
                  <a:tcPr marL="90000" marR="90000">
                    <a:lnB w="1440">
                      <a:solidFill>
                        <a:srgbClr val="000000"/>
                      </a:solidFill>
                    </a:lnB>
                    <a:solidFill>
                      <a:srgbClr val="e7e7e7"/>
                    </a:solidFill>
                  </a:tcPr>
                </a:tc>
                <a:tc>
                  <a:txBody>
                    <a:bodyPr lIns="90000" rIns="90000" tIns="126000" bIns="46800" anchor="ctr"/>
                    <a:p>
                      <a:pPr algn="just">
                        <a:lnSpc>
                          <a:spcPct val="81000"/>
                        </a:lnSpc>
                      </a:pPr>
                      <a:r>
                        <a:rPr b="0" lang="fr-FR" sz="1600" spc="-1" strike="noStrike">
                          <a:solidFill>
                            <a:srgbClr val="000000"/>
                          </a:solidFill>
                          <a:latin typeface="Arial"/>
                          <a:ea typeface="Arial"/>
                        </a:rPr>
                        <a:t>Mise en place dès la conception du projet pour en valider le déroulement.</a:t>
                      </a:r>
                      <a:endParaRPr b="0" lang="fr-FR" sz="1600" spc="-1" strike="noStrike">
                        <a:solidFill>
                          <a:srgbClr val="000000"/>
                        </a:solidFill>
                        <a:latin typeface="Arial"/>
                      </a:endParaRPr>
                    </a:p>
                    <a:p>
                      <a:pPr algn="just">
                        <a:lnSpc>
                          <a:spcPct val="81000"/>
                        </a:lnSpc>
                      </a:pPr>
                      <a:r>
                        <a:rPr b="0" lang="fr-FR" sz="1600" spc="-1" strike="noStrike">
                          <a:solidFill>
                            <a:srgbClr val="000000"/>
                          </a:solidFill>
                          <a:latin typeface="Arial"/>
                          <a:ea typeface="Arial"/>
                        </a:rPr>
                        <a:t>Validé en A.G. chaque année.</a:t>
                      </a:r>
                      <a:endParaRPr b="0" lang="fr-FR" sz="1600" spc="-1" strike="noStrike">
                        <a:solidFill>
                          <a:srgbClr val="000000"/>
                        </a:solidFill>
                        <a:latin typeface="Arial"/>
                      </a:endParaRPr>
                    </a:p>
                  </a:txBody>
                  <a:tcPr marL="90000" marR="90000">
                    <a:lnB w="1440">
                      <a:solidFill>
                        <a:srgbClr val="000000"/>
                      </a:solidFill>
                    </a:lnB>
                    <a:solidFill>
                      <a:srgbClr val="e7e7e7"/>
                    </a:solidFill>
                  </a:tcPr>
                </a:tc>
              </a:tr>
            </a:tbl>
          </a:graphicData>
        </a:graphic>
      </p:graphicFrame>
      <p:cxnSp>
        <p:nvCxnSpPr>
          <p:cNvPr id="306" name="Line 4"/>
          <p:cNvCxnSpPr/>
          <p:nvPr/>
        </p:nvCxnSpPr>
        <p:spPr>
          <a:xfrm>
            <a:off x="3779640" y="1773000"/>
            <a:ext cx="1440360" cy="216360"/>
          </a:xfrm>
          <a:prstGeom prst="bentConnector3">
            <a:avLst/>
          </a:prstGeom>
          <a:ln w="31680">
            <a:solidFill>
              <a:srgbClr val="ff0000"/>
            </a:solidFill>
            <a:miter/>
            <a:tailEnd len="med" type="triangle" w="med"/>
          </a:ln>
        </p:spPr>
      </p:cxnSp>
      <p:sp>
        <p:nvSpPr>
          <p:cNvPr id="307" name="CustomShape 5"/>
          <p:cNvSpPr/>
          <p:nvPr/>
        </p:nvSpPr>
        <p:spPr>
          <a:xfrm rot="5400000">
            <a:off x="4355640" y="841320"/>
            <a:ext cx="395280" cy="8605800"/>
          </a:xfrm>
          <a:custGeom>
            <a:avLst/>
            <a:gdLst/>
            <a:ahLst/>
            <a:rect l="0" t="0" r="r" b="b"/>
            <a:pathLst>
              <a:path w="1100" h="23907">
                <a:moveTo>
                  <a:pt x="0" y="0"/>
                </a:moveTo>
                <a:cubicBezTo>
                  <a:pt x="274" y="0"/>
                  <a:pt x="549" y="45"/>
                  <a:pt x="549" y="91"/>
                </a:cubicBezTo>
                <a:lnTo>
                  <a:pt x="549" y="11861"/>
                </a:lnTo>
                <a:cubicBezTo>
                  <a:pt x="549" y="11907"/>
                  <a:pt x="824" y="11953"/>
                  <a:pt x="1099" y="11953"/>
                </a:cubicBezTo>
                <a:cubicBezTo>
                  <a:pt x="824" y="11953"/>
                  <a:pt x="549" y="11998"/>
                  <a:pt x="549" y="12044"/>
                </a:cubicBezTo>
                <a:lnTo>
                  <a:pt x="549" y="23814"/>
                </a:lnTo>
                <a:cubicBezTo>
                  <a:pt x="549" y="23860"/>
                  <a:pt x="274" y="23906"/>
                  <a:pt x="0" y="23906"/>
                </a:cubicBezTo>
              </a:path>
            </a:pathLst>
          </a:custGeom>
          <a:noFill/>
          <a:ln w="31680">
            <a:solidFill>
              <a:srgbClr val="ff0000"/>
            </a:solidFill>
            <a:miter/>
          </a:ln>
        </p:spPr>
        <p:style>
          <a:lnRef idx="0"/>
          <a:fillRef idx="0"/>
          <a:effectRef idx="0"/>
          <a:fontRef idx="minor"/>
        </p:style>
      </p:sp>
      <p:sp>
        <p:nvSpPr>
          <p:cNvPr id="308" name="CustomShape 6"/>
          <p:cNvSpPr/>
          <p:nvPr/>
        </p:nvSpPr>
        <p:spPr>
          <a:xfrm>
            <a:off x="539640" y="5445000"/>
            <a:ext cx="799308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STATUTS, complétés par le Règlement Intérieur.</a:t>
            </a:r>
            <a:endParaRPr b="0" lang="fr-FR" sz="1800" spc="-1" strike="noStrike">
              <a:solidFill>
                <a:srgbClr val="000000"/>
              </a:solidFill>
              <a:latin typeface="Arial"/>
            </a:endParaRPr>
          </a:p>
        </p:txBody>
      </p:sp>
    </p:spTree>
  </p:cSld>
  <p:timing>
    <p:tnLst>
      <p:par>
        <p:cTn id="257" dur="indefinite" restart="never" nodeType="tmRoot">
          <p:childTnLst>
            <p:seq>
              <p:cTn id="258" dur="indefinite" nodeType="mainSeq">
                <p:childTnLst>
                  <p:par>
                    <p:cTn id="259" dur="indefinite" nodeType="clickEffect" fill="hold">
                      <p:stCondLst>
                        <p:cond delay="indefinite"/>
                      </p:stCondLst>
                      <p:childTnLst>
                        <p:par>
                          <p:cTn id="260" dur="indefinite" nodeType="clickEffect" fill="hold">
                            <p:stCondLst>
                              <p:cond delay="0"/>
                            </p:stCondLst>
                            <p:childTnLst>
                              <p:par>
                                <p:cTn id="261" dur="indefinite" nodeType="clickEffect" fill="hold" presetClass="entr" presetID="1">
                                  <p:stCondLst>
                                    <p:cond delay="0"/>
                                  </p:stCondLst>
                                  <p:childTnLst>
                                    <p:set>
                                      <p:cBhvr>
                                        <p:cTn id="262" dur="1" fill="hold">
                                          <p:stCondLst>
                                            <p:cond delay="0"/>
                                          </p:stCondLst>
                                        </p:cTn>
                                        <p:tgtEl>
                                          <p:spTgt spid="307"/>
                                        </p:tgtEl>
                                        <p:attrNameLst>
                                          <p:attrName>style.visibility</p:attrName>
                                        </p:attrNameLst>
                                      </p:cBhvr>
                                      <p:to>
                                        <p:strVal val="visible"/>
                                      </p:to>
                                    </p:set>
                                  </p:childTnLst>
                                </p:cTn>
                              </p:par>
                              <p:par>
                                <p:cTn id="263" dur="indefinite" nodeType="withEffect" fill="hold" presetClass="entr" presetID="1">
                                  <p:stCondLst>
                                    <p:cond delay="0"/>
                                  </p:stCondLst>
                                  <p:childTnLst>
                                    <p:set>
                                      <p:cBhvr>
                                        <p:cTn id="264" dur="1" fill="hold">
                                          <p:stCondLst>
                                            <p:cond delay="0"/>
                                          </p:stCondLst>
                                        </p:cTn>
                                        <p:tgtEl>
                                          <p:spTgt spid="308"/>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aphicFrame>
        <p:nvGraphicFramePr>
          <p:cNvPr id="309" name="Table 1"/>
          <p:cNvGraphicFramePr/>
          <p:nvPr/>
        </p:nvGraphicFramePr>
        <p:xfrm>
          <a:off x="0" y="0"/>
          <a:ext cx="9145080" cy="337680"/>
        </p:xfrm>
        <a:graphic>
          <a:graphicData uri="http://schemas.openxmlformats.org/drawingml/2006/table">
            <a:tbl>
              <a:tblPr/>
              <a:tblGrid>
                <a:gridCol w="2411640"/>
                <a:gridCol w="3529440"/>
                <a:gridCol w="3204000"/>
              </a:tblGrid>
              <a:tr h="337680">
                <a:tc>
                  <a:txBody>
                    <a:bodyPr lIns="90000" rIns="90000" tIns="116280" bIns="46800"/>
                    <a:p>
                      <a:pPr algn="ctr">
                        <a:lnSpc>
                          <a:spcPct val="81000"/>
                        </a:lnSpc>
                      </a:pPr>
                      <a:r>
                        <a:rPr b="1" lang="fr-FR" sz="1400" spc="-1" strike="noStrike">
                          <a:solidFill>
                            <a:srgbClr val="ffff00"/>
                          </a:solidFill>
                          <a:latin typeface="Arial"/>
                          <a:ea typeface="Arial"/>
                        </a:rPr>
                        <a:t>I. LES ASSOCIATIONS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16280" bIns="46800"/>
                    <a:p>
                      <a:pPr algn="ctr">
                        <a:lnSpc>
                          <a:spcPct val="81000"/>
                        </a:lnSpc>
                      </a:pPr>
                      <a:r>
                        <a:rPr b="1" lang="fr-FR" sz="1400" spc="-1" strike="noStrike">
                          <a:solidFill>
                            <a:srgbClr val="ffc000"/>
                          </a:solidFill>
                          <a:latin typeface="Arial"/>
                          <a:ea typeface="Arial"/>
                        </a:rPr>
                        <a:t>1. Définition et caractéristiques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01160" bIns="46800"/>
                    <a:p>
                      <a:pPr algn="ctr">
                        <a:lnSpc>
                          <a:spcPct val="81000"/>
                        </a:lnSpc>
                      </a:pPr>
                      <a:r>
                        <a:rPr b="1" lang="fr-FR" sz="1100" spc="-1" strike="noStrike">
                          <a:solidFill>
                            <a:srgbClr val="ffffff"/>
                          </a:solidFill>
                          <a:latin typeface="Arial"/>
                          <a:ea typeface="Arial"/>
                        </a:rPr>
                        <a:t>1a. L</a:t>
                      </a:r>
                      <a:r>
                        <a:rPr b="1" lang="ja-JP" sz="1100" spc="-1" strike="noStrike">
                          <a:solidFill>
                            <a:srgbClr val="ffffff"/>
                          </a:solidFill>
                          <a:latin typeface="Arial"/>
                          <a:ea typeface="Arial"/>
                        </a:rPr>
                        <a:t>’</a:t>
                      </a:r>
                      <a:r>
                        <a:rPr b="1" lang="fr-FR" sz="1100" spc="-1" strike="noStrike">
                          <a:solidFill>
                            <a:srgbClr val="ffffff"/>
                          </a:solidFill>
                          <a:latin typeface="Arial"/>
                          <a:ea typeface="Arial"/>
                        </a:rPr>
                        <a:t>association, au cœur de la société</a:t>
                      </a:r>
                      <a:endParaRPr b="0" lang="fr-FR" sz="11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r>
            </a:tbl>
          </a:graphicData>
        </a:graphic>
      </p:graphicFrame>
      <p:graphicFrame>
        <p:nvGraphicFramePr>
          <p:cNvPr id="310" name="Table 2"/>
          <p:cNvGraphicFramePr/>
          <p:nvPr/>
        </p:nvGraphicFramePr>
        <p:xfrm>
          <a:off x="250920" y="907920"/>
          <a:ext cx="8645040" cy="4848120"/>
        </p:xfrm>
        <a:graphic>
          <a:graphicData uri="http://schemas.openxmlformats.org/drawingml/2006/table">
            <a:tbl>
              <a:tblPr/>
              <a:tblGrid>
                <a:gridCol w="1728720"/>
                <a:gridCol w="6916320"/>
              </a:tblGrid>
              <a:tr h="457200">
                <a:tc gridSpan="2">
                  <a:txBody>
                    <a:bodyPr lIns="90000" rIns="90000" tIns="110520" anchor="ctr"/>
                    <a:p>
                      <a:pPr algn="ctr">
                        <a:lnSpc>
                          <a:spcPct val="81000"/>
                        </a:lnSpc>
                      </a:pPr>
                      <a:r>
                        <a:rPr b="1" lang="fr-FR" sz="1600" spc="-1" strike="noStrike">
                          <a:solidFill>
                            <a:srgbClr val="ffffff"/>
                          </a:solidFill>
                          <a:latin typeface="Arial"/>
                          <a:ea typeface="Arial"/>
                        </a:rPr>
                        <a:t>LES PHASES</a:t>
                      </a:r>
                      <a:endParaRPr b="0" lang="fr-FR" sz="1600" spc="-1" strike="noStrike">
                        <a:solidFill>
                          <a:srgbClr val="000000"/>
                        </a:solidFill>
                        <a:latin typeface="Arial"/>
                      </a:endParaRPr>
                    </a:p>
                  </a:txBody>
                  <a:tcPr marL="90000" marR="90000">
                    <a:lnT w="1440">
                      <a:solidFill>
                        <a:srgbClr val="000000"/>
                      </a:solidFill>
                    </a:lnT>
                    <a:lnB w="1440">
                      <a:solidFill>
                        <a:srgbClr val="000000"/>
                      </a:solidFill>
                    </a:lnB>
                    <a:solidFill>
                      <a:srgbClr val="000000"/>
                    </a:solidFill>
                  </a:tcPr>
                </a:tc>
                <a:tc hMerge="1">
                  <a:tcPr>
                    <a:solidFill>
                      <a:srgbClr val="729fcf"/>
                    </a:solidFill>
                  </a:tcPr>
                </a:tc>
              </a:tr>
              <a:tr h="1189440">
                <a:tc>
                  <a:txBody>
                    <a:bodyPr lIns="90000" rIns="90000" tIns="110520" anchor="ctr"/>
                    <a:p>
                      <a:pPr algn="ctr">
                        <a:lnSpc>
                          <a:spcPct val="81000"/>
                        </a:lnSpc>
                      </a:pPr>
                      <a:r>
                        <a:rPr b="1" lang="fr-FR" sz="1600" spc="-1" strike="noStrike">
                          <a:solidFill>
                            <a:srgbClr val="000000"/>
                          </a:solidFill>
                          <a:latin typeface="Arial"/>
                          <a:ea typeface="Arial"/>
                        </a:rPr>
                        <a:t>DEFINIR</a:t>
                      </a:r>
                      <a:endParaRPr b="0" lang="fr-FR" sz="1600" spc="-1" strike="noStrike">
                        <a:solidFill>
                          <a:srgbClr val="000000"/>
                        </a:solidFill>
                        <a:latin typeface="Arial"/>
                      </a:endParaRPr>
                    </a:p>
                  </a:txBody>
                  <a:tcPr marL="90000" marR="90000">
                    <a:lnT w="1440">
                      <a:solidFill>
                        <a:srgbClr val="000000"/>
                      </a:solidFill>
                    </a:lnT>
                    <a:solidFill>
                      <a:srgbClr val="e7e7e7"/>
                    </a:solidFill>
                  </a:tcPr>
                </a:tc>
                <a:tc>
                  <a:txBody>
                    <a:bodyPr lIns="90000" rIns="90000" tIns="110520" anchor="ctr"/>
                    <a:p>
                      <a:pPr algn="just">
                        <a:lnSpc>
                          <a:spcPct val="81000"/>
                        </a:lnSpc>
                      </a:pPr>
                      <a:r>
                        <a:rPr b="0" lang="fr-FR" sz="1600" spc="-1" strike="noStrike">
                          <a:solidFill>
                            <a:srgbClr val="000000"/>
                          </a:solidFill>
                          <a:latin typeface="Arial"/>
                          <a:ea typeface="Arial"/>
                        </a:rPr>
                        <a:t>Passage de l</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idée à la description du projet (objectifs à atteindre et actions à entreprendre)           enquête, étude, repérage pour vérifier le réalisme et la faisabilité.</a:t>
                      </a:r>
                      <a:endParaRPr b="0" lang="fr-FR" sz="1600" spc="-1" strike="noStrike">
                        <a:solidFill>
                          <a:srgbClr val="000000"/>
                        </a:solidFill>
                        <a:latin typeface="Arial"/>
                      </a:endParaRPr>
                    </a:p>
                  </a:txBody>
                  <a:tcPr marL="90000" marR="90000">
                    <a:lnT w="1440">
                      <a:solidFill>
                        <a:srgbClr val="000000"/>
                      </a:solidFill>
                    </a:lnT>
                    <a:solidFill>
                      <a:srgbClr val="e7e7e7"/>
                    </a:solidFill>
                  </a:tcPr>
                </a:tc>
              </a:tr>
              <a:tr h="822600">
                <a:tc>
                  <a:txBody>
                    <a:bodyPr lIns="90000" rIns="90000" tIns="110520" anchor="ctr"/>
                    <a:p>
                      <a:pPr algn="ctr">
                        <a:lnSpc>
                          <a:spcPct val="81000"/>
                        </a:lnSpc>
                      </a:pPr>
                      <a:r>
                        <a:rPr b="1" lang="fr-FR" sz="1600" spc="-1" strike="noStrike">
                          <a:solidFill>
                            <a:srgbClr val="000000"/>
                          </a:solidFill>
                          <a:latin typeface="Arial"/>
                          <a:ea typeface="Arial"/>
                        </a:rPr>
                        <a:t>ORGANISER</a:t>
                      </a:r>
                      <a:endParaRPr b="0" lang="fr-FR" sz="1600" spc="-1" strike="noStrike">
                        <a:solidFill>
                          <a:srgbClr val="000000"/>
                        </a:solidFill>
                        <a:latin typeface="Arial"/>
                      </a:endParaRPr>
                    </a:p>
                  </a:txBody>
                  <a:tcPr marL="90000" marR="90000">
                    <a:solidFill>
                      <a:srgbClr val="ffffff"/>
                    </a:solidFill>
                  </a:tcPr>
                </a:tc>
                <a:tc>
                  <a:txBody>
                    <a:bodyPr lIns="90000" rIns="90000" tIns="110520" anchor="ctr"/>
                    <a:p>
                      <a:pPr algn="just">
                        <a:lnSpc>
                          <a:spcPct val="81000"/>
                        </a:lnSpc>
                      </a:pPr>
                      <a:r>
                        <a:rPr b="0" lang="fr-FR" sz="1600" spc="-1" strike="noStrike">
                          <a:solidFill>
                            <a:srgbClr val="000000"/>
                          </a:solidFill>
                          <a:latin typeface="Arial"/>
                          <a:ea typeface="Arial"/>
                        </a:rPr>
                        <a:t>Elaboration d</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un plan d</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actions + groupe de pilotage             qui fait quoi ? (financement, communication, partenariats, etc.)</a:t>
                      </a:r>
                      <a:endParaRPr b="0" lang="fr-FR" sz="1600" spc="-1" strike="noStrike">
                        <a:solidFill>
                          <a:srgbClr val="000000"/>
                        </a:solidFill>
                        <a:latin typeface="Arial"/>
                      </a:endParaRPr>
                    </a:p>
                  </a:txBody>
                  <a:tcPr marL="90000" marR="90000">
                    <a:solidFill>
                      <a:srgbClr val="ffffff"/>
                    </a:solidFill>
                  </a:tcPr>
                </a:tc>
              </a:tr>
              <a:tr h="824400">
                <a:tc>
                  <a:txBody>
                    <a:bodyPr lIns="90000" rIns="90000" tIns="110520" anchor="ctr"/>
                    <a:p>
                      <a:pPr algn="ctr">
                        <a:lnSpc>
                          <a:spcPct val="81000"/>
                        </a:lnSpc>
                      </a:pPr>
                      <a:r>
                        <a:rPr b="1" lang="fr-FR" sz="1600" spc="-1" strike="noStrike">
                          <a:solidFill>
                            <a:srgbClr val="000000"/>
                          </a:solidFill>
                          <a:latin typeface="Arial"/>
                          <a:ea typeface="Arial"/>
                        </a:rPr>
                        <a:t>REALISER</a:t>
                      </a:r>
                      <a:endParaRPr b="0" lang="fr-FR" sz="1600" spc="-1" strike="noStrike">
                        <a:solidFill>
                          <a:srgbClr val="000000"/>
                        </a:solidFill>
                        <a:latin typeface="Arial"/>
                      </a:endParaRPr>
                    </a:p>
                  </a:txBody>
                  <a:tcPr marL="90000" marR="90000">
                    <a:solidFill>
                      <a:srgbClr val="e7e7e7"/>
                    </a:solidFill>
                  </a:tcPr>
                </a:tc>
                <a:tc>
                  <a:txBody>
                    <a:bodyPr lIns="90000" rIns="90000" tIns="110520" anchor="ctr"/>
                    <a:p>
                      <a:pPr algn="just">
                        <a:lnSpc>
                          <a:spcPct val="81000"/>
                        </a:lnSpc>
                      </a:pPr>
                      <a:r>
                        <a:rPr b="0" lang="fr-FR" sz="1600" spc="-1" strike="noStrike">
                          <a:solidFill>
                            <a:srgbClr val="000000"/>
                          </a:solidFill>
                          <a:latin typeface="Arial"/>
                          <a:ea typeface="Arial"/>
                        </a:rPr>
                        <a:t>Réaliser le programme d</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actions prévues sous la responsabilité de l</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instance de pilotage.</a:t>
                      </a:r>
                      <a:endParaRPr b="0" lang="fr-FR" sz="1600" spc="-1" strike="noStrike">
                        <a:solidFill>
                          <a:srgbClr val="000000"/>
                        </a:solidFill>
                        <a:latin typeface="Arial"/>
                      </a:endParaRPr>
                    </a:p>
                  </a:txBody>
                  <a:tcPr marL="90000" marR="90000">
                    <a:solidFill>
                      <a:srgbClr val="e7e7e7"/>
                    </a:solidFill>
                  </a:tcPr>
                </a:tc>
              </a:tr>
              <a:tr h="1554480">
                <a:tc>
                  <a:txBody>
                    <a:bodyPr lIns="90000" rIns="90000" tIns="110520" anchor="ctr"/>
                    <a:p>
                      <a:pPr algn="ctr">
                        <a:lnSpc>
                          <a:spcPct val="81000"/>
                        </a:lnSpc>
                      </a:pPr>
                      <a:r>
                        <a:rPr b="1" lang="fr-FR" sz="1600" spc="-1" strike="noStrike">
                          <a:solidFill>
                            <a:srgbClr val="000000"/>
                          </a:solidFill>
                          <a:latin typeface="Arial"/>
                          <a:ea typeface="Arial"/>
                        </a:rPr>
                        <a:t>EVALUER</a:t>
                      </a:r>
                      <a:endParaRPr b="0" lang="fr-FR" sz="1600" spc="-1" strike="noStrike">
                        <a:solidFill>
                          <a:srgbClr val="000000"/>
                        </a:solidFill>
                        <a:latin typeface="Arial"/>
                      </a:endParaRPr>
                    </a:p>
                  </a:txBody>
                  <a:tcPr marL="90000" marR="90000">
                    <a:lnB w="1440">
                      <a:solidFill>
                        <a:srgbClr val="000000"/>
                      </a:solidFill>
                    </a:lnB>
                    <a:solidFill>
                      <a:srgbClr val="ffffff"/>
                    </a:solidFill>
                  </a:tcPr>
                </a:tc>
                <a:tc>
                  <a:txBody>
                    <a:bodyPr lIns="90000" rIns="90000" tIns="110520" anchor="ctr"/>
                    <a:p>
                      <a:pPr algn="just">
                        <a:lnSpc>
                          <a:spcPct val="81000"/>
                        </a:lnSpc>
                      </a:pPr>
                      <a:r>
                        <a:rPr b="0" lang="fr-FR" sz="1600" spc="-1" strike="noStrike">
                          <a:solidFill>
                            <a:srgbClr val="000000"/>
                          </a:solidFill>
                          <a:latin typeface="Arial"/>
                          <a:ea typeface="Arial"/>
                        </a:rPr>
                        <a:t>Bilan qui</a:t>
                      </a:r>
                      <a:endParaRPr b="0" lang="fr-FR" sz="1600" spc="-1" strike="noStrike">
                        <a:solidFill>
                          <a:srgbClr val="000000"/>
                        </a:solidFill>
                        <a:latin typeface="Arial"/>
                      </a:endParaRPr>
                    </a:p>
                    <a:p>
                      <a:pPr algn="just">
                        <a:lnSpc>
                          <a:spcPct val="122000"/>
                        </a:lnSpc>
                      </a:pPr>
                      <a:r>
                        <a:rPr b="0" lang="fr-FR" sz="1600" spc="-1" strike="noStrike">
                          <a:solidFill>
                            <a:srgbClr val="000000"/>
                          </a:solidFill>
                          <a:latin typeface="Arial"/>
                          <a:ea typeface="Arial"/>
                        </a:rPr>
                        <a:t>. valide les acquis, les expériences,</a:t>
                      </a:r>
                      <a:endParaRPr b="0" lang="fr-FR" sz="1600" spc="-1" strike="noStrike">
                        <a:solidFill>
                          <a:srgbClr val="000000"/>
                        </a:solidFill>
                        <a:latin typeface="Arial"/>
                      </a:endParaRPr>
                    </a:p>
                    <a:p>
                      <a:pPr algn="just">
                        <a:lnSpc>
                          <a:spcPct val="122000"/>
                        </a:lnSpc>
                      </a:pPr>
                      <a:r>
                        <a:rPr b="0" lang="fr-FR" sz="1600" spc="-1" strike="noStrike">
                          <a:solidFill>
                            <a:srgbClr val="000000"/>
                          </a:solidFill>
                          <a:latin typeface="Arial"/>
                          <a:ea typeface="Arial"/>
                        </a:rPr>
                        <a:t>. établit les faiblesses et les difficultés rencontrées,</a:t>
                      </a:r>
                      <a:endParaRPr b="0" lang="fr-FR" sz="1600" spc="-1" strike="noStrike">
                        <a:solidFill>
                          <a:srgbClr val="000000"/>
                        </a:solidFill>
                        <a:latin typeface="Arial"/>
                      </a:endParaRPr>
                    </a:p>
                    <a:p>
                      <a:pPr algn="just">
                        <a:lnSpc>
                          <a:spcPct val="122000"/>
                        </a:lnSpc>
                      </a:pPr>
                      <a:r>
                        <a:rPr b="0" lang="fr-FR" sz="1600" spc="-1" strike="noStrike">
                          <a:solidFill>
                            <a:srgbClr val="000000"/>
                          </a:solidFill>
                          <a:latin typeface="Arial"/>
                          <a:ea typeface="Arial"/>
                        </a:rPr>
                        <a:t>. donne un reflet de l</a:t>
                      </a:r>
                      <a:r>
                        <a:rPr b="0" lang="ja-JP" sz="1600" spc="-1" strike="noStrike">
                          <a:solidFill>
                            <a:srgbClr val="000000"/>
                          </a:solidFill>
                          <a:latin typeface="Arial"/>
                          <a:ea typeface="Arial"/>
                        </a:rPr>
                        <a:t>’</a:t>
                      </a:r>
                      <a:r>
                        <a:rPr b="0" lang="fr-FR" sz="1600" spc="-1" strike="noStrike">
                          <a:solidFill>
                            <a:srgbClr val="000000"/>
                          </a:solidFill>
                          <a:latin typeface="Arial"/>
                          <a:ea typeface="Arial"/>
                        </a:rPr>
                        <a:t>association.</a:t>
                      </a:r>
                      <a:endParaRPr b="0" lang="fr-FR" sz="1600" spc="-1" strike="noStrike">
                        <a:solidFill>
                          <a:srgbClr val="000000"/>
                        </a:solidFill>
                        <a:latin typeface="Arial"/>
                      </a:endParaRPr>
                    </a:p>
                  </a:txBody>
                  <a:tcPr marL="90000" marR="90000">
                    <a:lnB w="1440">
                      <a:solidFill>
                        <a:srgbClr val="000000"/>
                      </a:solidFill>
                    </a:lnB>
                    <a:solidFill>
                      <a:srgbClr val="ffffff"/>
                    </a:solidFill>
                  </a:tcPr>
                </a:tc>
              </a:tr>
            </a:tbl>
          </a:graphicData>
        </a:graphic>
      </p:graphicFrame>
      <p:cxnSp>
        <p:nvCxnSpPr>
          <p:cNvPr id="311" name="Line 3"/>
          <p:cNvCxnSpPr/>
          <p:nvPr/>
        </p:nvCxnSpPr>
        <p:spPr>
          <a:xfrm>
            <a:off x="4427640" y="2060640"/>
            <a:ext cx="504000" cy="2160"/>
          </a:xfrm>
          <a:prstGeom prst="straightConnector1">
            <a:avLst/>
          </a:prstGeom>
          <a:ln w="31680">
            <a:solidFill>
              <a:srgbClr val="ff0000"/>
            </a:solidFill>
            <a:miter/>
            <a:tailEnd len="med" type="triangle" w="med"/>
          </a:ln>
        </p:spPr>
      </p:cxnSp>
      <p:cxnSp>
        <p:nvCxnSpPr>
          <p:cNvPr id="312" name="Line 4"/>
          <p:cNvCxnSpPr/>
          <p:nvPr/>
        </p:nvCxnSpPr>
        <p:spPr>
          <a:xfrm>
            <a:off x="7380360" y="2852280"/>
            <a:ext cx="504000" cy="3960"/>
          </a:xfrm>
          <a:prstGeom prst="straightConnector1">
            <a:avLst/>
          </a:prstGeom>
          <a:ln w="31680">
            <a:solidFill>
              <a:srgbClr val="ff0000"/>
            </a:solidFill>
            <a:miter/>
            <a:tailEnd len="med" type="triangle" w="med"/>
          </a:ln>
        </p:spPr>
      </p:cxnSp>
      <p:sp>
        <p:nvSpPr>
          <p:cNvPr id="313" name="CustomShape 5"/>
          <p:cNvSpPr/>
          <p:nvPr/>
        </p:nvSpPr>
        <p:spPr>
          <a:xfrm>
            <a:off x="0" y="476280"/>
            <a:ext cx="91440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COMMENT SE CONSTRUIT LE PROJET ASSOCIATIF ? (3)</a:t>
            </a:r>
            <a:endParaRPr b="0" lang="fr-FR" sz="1800" spc="-1" strike="noStrike">
              <a:solidFill>
                <a:srgbClr val="000000"/>
              </a:solidFill>
              <a:latin typeface="Arial"/>
            </a:endParaRPr>
          </a:p>
        </p:txBody>
      </p:sp>
    </p:spTree>
  </p:cSld>
  <p:timing>
    <p:tnLst>
      <p:par>
        <p:cTn id="265" dur="indefinite" restart="never" nodeType="tmRoot">
          <p:childTnLst>
            <p:seq>
              <p:cTn id="26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aphicFrame>
        <p:nvGraphicFramePr>
          <p:cNvPr id="314" name="Table 1"/>
          <p:cNvGraphicFramePr/>
          <p:nvPr/>
        </p:nvGraphicFramePr>
        <p:xfrm>
          <a:off x="0" y="0"/>
          <a:ext cx="9145080" cy="337680"/>
        </p:xfrm>
        <a:graphic>
          <a:graphicData uri="http://schemas.openxmlformats.org/drawingml/2006/table">
            <a:tbl>
              <a:tblPr/>
              <a:tblGrid>
                <a:gridCol w="2411640"/>
                <a:gridCol w="3529440"/>
                <a:gridCol w="3204000"/>
              </a:tblGrid>
              <a:tr h="337680">
                <a:tc>
                  <a:txBody>
                    <a:bodyPr lIns="90000" rIns="90000" tIns="116280" bIns="46800"/>
                    <a:p>
                      <a:pPr algn="ctr">
                        <a:lnSpc>
                          <a:spcPct val="81000"/>
                        </a:lnSpc>
                      </a:pPr>
                      <a:r>
                        <a:rPr b="1" lang="fr-FR" sz="1400" spc="-1" strike="noStrike">
                          <a:solidFill>
                            <a:srgbClr val="ffff00"/>
                          </a:solidFill>
                          <a:latin typeface="Arial"/>
                          <a:ea typeface="Arial"/>
                        </a:rPr>
                        <a:t>I. LES ASSOCIATIONS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16280" bIns="46800"/>
                    <a:p>
                      <a:pPr algn="ctr">
                        <a:lnSpc>
                          <a:spcPct val="81000"/>
                        </a:lnSpc>
                      </a:pPr>
                      <a:r>
                        <a:rPr b="1" lang="fr-FR" sz="1400" spc="-1" strike="noStrike">
                          <a:solidFill>
                            <a:srgbClr val="ffc000"/>
                          </a:solidFill>
                          <a:latin typeface="Arial"/>
                          <a:ea typeface="Arial"/>
                        </a:rPr>
                        <a:t>1. Définition et caractéristiques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01160" bIns="46800"/>
                    <a:p>
                      <a:pPr algn="ctr">
                        <a:lnSpc>
                          <a:spcPct val="81000"/>
                        </a:lnSpc>
                      </a:pPr>
                      <a:r>
                        <a:rPr b="1" lang="fr-FR" sz="1100" spc="-1" strike="noStrike">
                          <a:solidFill>
                            <a:srgbClr val="ffffff"/>
                          </a:solidFill>
                          <a:latin typeface="Arial"/>
                          <a:ea typeface="Arial"/>
                        </a:rPr>
                        <a:t>1a. L</a:t>
                      </a:r>
                      <a:r>
                        <a:rPr b="1" lang="ja-JP" sz="1100" spc="-1" strike="noStrike">
                          <a:solidFill>
                            <a:srgbClr val="ffffff"/>
                          </a:solidFill>
                          <a:latin typeface="Arial"/>
                          <a:ea typeface="Arial"/>
                        </a:rPr>
                        <a:t>’</a:t>
                      </a:r>
                      <a:r>
                        <a:rPr b="1" lang="fr-FR" sz="1100" spc="-1" strike="noStrike">
                          <a:solidFill>
                            <a:srgbClr val="ffffff"/>
                          </a:solidFill>
                          <a:latin typeface="Arial"/>
                          <a:ea typeface="Arial"/>
                        </a:rPr>
                        <a:t>association, au cœur de la société</a:t>
                      </a:r>
                      <a:endParaRPr b="0" lang="fr-FR" sz="11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r>
            </a:tbl>
          </a:graphicData>
        </a:graphic>
      </p:graphicFrame>
      <p:graphicFrame>
        <p:nvGraphicFramePr>
          <p:cNvPr id="315" name="Table 2"/>
          <p:cNvGraphicFramePr/>
          <p:nvPr/>
        </p:nvGraphicFramePr>
        <p:xfrm>
          <a:off x="324000" y="981000"/>
          <a:ext cx="8497440" cy="4852800"/>
        </p:xfrm>
        <a:graphic>
          <a:graphicData uri="http://schemas.openxmlformats.org/drawingml/2006/table">
            <a:tbl>
              <a:tblPr/>
              <a:tblGrid>
                <a:gridCol w="2832480"/>
                <a:gridCol w="2832480"/>
                <a:gridCol w="2832480"/>
              </a:tblGrid>
              <a:tr h="371520">
                <a:tc gridSpan="3">
                  <a:txBody>
                    <a:bodyPr lIns="90000" rIns="90000" tIns="120240" anchor="ctr"/>
                    <a:p>
                      <a:pPr algn="ctr">
                        <a:lnSpc>
                          <a:spcPct val="81000"/>
                        </a:lnSpc>
                      </a:pPr>
                      <a:r>
                        <a:rPr b="1" lang="fr-FR" sz="1500" spc="-1" strike="noStrike">
                          <a:solidFill>
                            <a:srgbClr val="ffffff"/>
                          </a:solidFill>
                          <a:latin typeface="Arial"/>
                          <a:ea typeface="Arial"/>
                        </a:rPr>
                        <a:t>EXEMPLE DE PROJET ASSOCIATIF</a:t>
                      </a:r>
                      <a:endParaRPr b="0" lang="fr-FR" sz="1500" spc="-1" strike="noStrike">
                        <a:solidFill>
                          <a:srgbClr val="000000"/>
                        </a:solidFill>
                        <a:latin typeface="Arial"/>
                      </a:endParaRPr>
                    </a:p>
                  </a:txBody>
                  <a:tcPr marL="90000" marR="90000">
                    <a:lnT w="1440">
                      <a:solidFill>
                        <a:srgbClr val="000000"/>
                      </a:solidFill>
                    </a:lnT>
                    <a:lnB w="1440">
                      <a:solidFill>
                        <a:srgbClr val="000000"/>
                      </a:solidFill>
                    </a:lnB>
                    <a:solidFill>
                      <a:srgbClr val="000000"/>
                    </a:solidFill>
                  </a:tcPr>
                </a:tc>
                <a:tc hMerge="1">
                  <a:tcPr>
                    <a:solidFill>
                      <a:srgbClr val="729fcf"/>
                    </a:solidFill>
                  </a:tcPr>
                </a:tc>
                <a:tc hMerge="1">
                  <a:tcPr>
                    <a:solidFill>
                      <a:srgbClr val="729fcf"/>
                    </a:solidFill>
                  </a:tcPr>
                </a:tc>
              </a:tr>
              <a:tr h="457200">
                <a:tc>
                  <a:txBody>
                    <a:bodyPr lIns="90000" rIns="90000" tIns="120240" anchor="ctr"/>
                    <a:p>
                      <a:pPr algn="ctr">
                        <a:lnSpc>
                          <a:spcPct val="81000"/>
                        </a:lnSpc>
                      </a:pPr>
                      <a:r>
                        <a:rPr b="1" lang="fr-FR" sz="1500" spc="-1" strike="noStrike">
                          <a:solidFill>
                            <a:srgbClr val="000000"/>
                          </a:solidFill>
                          <a:latin typeface="Arial"/>
                          <a:ea typeface="Arial"/>
                        </a:rPr>
                        <a:t>OBJECTIFS</a:t>
                      </a:r>
                      <a:endParaRPr b="0" lang="fr-FR" sz="1500" spc="-1" strike="noStrike">
                        <a:solidFill>
                          <a:srgbClr val="000000"/>
                        </a:solidFill>
                        <a:latin typeface="Arial"/>
                      </a:endParaRPr>
                    </a:p>
                  </a:txBody>
                  <a:tcPr marL="90000" marR="90000">
                    <a:lnT w="1440">
                      <a:solidFill>
                        <a:srgbClr val="000000"/>
                      </a:solidFill>
                    </a:lnT>
                    <a:solidFill>
                      <a:srgbClr val="e7e7e7"/>
                    </a:solidFill>
                  </a:tcPr>
                </a:tc>
                <a:tc>
                  <a:txBody>
                    <a:bodyPr lIns="90000" rIns="90000" tIns="120240" anchor="ctr"/>
                    <a:p>
                      <a:pPr algn="ctr">
                        <a:lnSpc>
                          <a:spcPct val="81000"/>
                        </a:lnSpc>
                      </a:pPr>
                      <a:r>
                        <a:rPr b="1" lang="fr-FR" sz="1500" spc="-1" strike="noStrike">
                          <a:solidFill>
                            <a:srgbClr val="000000"/>
                          </a:solidFill>
                          <a:latin typeface="Arial"/>
                          <a:ea typeface="Arial"/>
                        </a:rPr>
                        <a:t>ACTIONS</a:t>
                      </a:r>
                      <a:endParaRPr b="0" lang="fr-FR" sz="1500" spc="-1" strike="noStrike">
                        <a:solidFill>
                          <a:srgbClr val="000000"/>
                        </a:solidFill>
                        <a:latin typeface="Arial"/>
                      </a:endParaRPr>
                    </a:p>
                  </a:txBody>
                  <a:tcPr marL="90000" marR="90000">
                    <a:lnT w="1440">
                      <a:solidFill>
                        <a:srgbClr val="000000"/>
                      </a:solidFill>
                    </a:lnT>
                    <a:solidFill>
                      <a:srgbClr val="e7e7e7"/>
                    </a:solidFill>
                  </a:tcPr>
                </a:tc>
                <a:tc>
                  <a:txBody>
                    <a:bodyPr lIns="90000" rIns="90000" tIns="120240" anchor="ctr"/>
                    <a:p>
                      <a:pPr algn="ctr">
                        <a:lnSpc>
                          <a:spcPct val="81000"/>
                        </a:lnSpc>
                      </a:pPr>
                      <a:r>
                        <a:rPr b="1" lang="fr-FR" sz="1500" spc="-1" strike="noStrike">
                          <a:solidFill>
                            <a:srgbClr val="000000"/>
                          </a:solidFill>
                          <a:latin typeface="Arial"/>
                          <a:ea typeface="Arial"/>
                        </a:rPr>
                        <a:t>MOYENS / PARTENARIATS</a:t>
                      </a:r>
                      <a:endParaRPr b="0" lang="fr-FR" sz="1500" spc="-1" strike="noStrike">
                        <a:solidFill>
                          <a:srgbClr val="000000"/>
                        </a:solidFill>
                        <a:latin typeface="Arial"/>
                      </a:endParaRPr>
                    </a:p>
                  </a:txBody>
                  <a:tcPr marL="90000" marR="90000">
                    <a:lnT w="1440">
                      <a:solidFill>
                        <a:srgbClr val="000000"/>
                      </a:solidFill>
                    </a:lnT>
                    <a:solidFill>
                      <a:srgbClr val="e7e7e7"/>
                    </a:solidFill>
                  </a:tcPr>
                </a:tc>
              </a:tr>
              <a:tr h="1005120">
                <a:tc rowSpan="2">
                  <a:txBody>
                    <a:bodyPr lIns="90000" rIns="90000" tIns="106920" anchor="ctr"/>
                    <a:p>
                      <a:pPr algn="just">
                        <a:lnSpc>
                          <a:spcPct val="81000"/>
                        </a:lnSpc>
                      </a:pPr>
                      <a:r>
                        <a:rPr b="0" lang="fr-FR" sz="1500" spc="-1" strike="noStrike">
                          <a:solidFill>
                            <a:srgbClr val="000000"/>
                          </a:solidFill>
                          <a:latin typeface="Arial"/>
                          <a:ea typeface="Arial"/>
                        </a:rPr>
                        <a:t>1. Contribuer à l</a:t>
                      </a:r>
                      <a:r>
                        <a:rPr b="0" lang="ja-JP" sz="1500" spc="-1" strike="noStrike">
                          <a:solidFill>
                            <a:srgbClr val="000000"/>
                          </a:solidFill>
                          <a:latin typeface="Arial"/>
                          <a:ea typeface="Arial"/>
                        </a:rPr>
                        <a:t>’</a:t>
                      </a:r>
                      <a:r>
                        <a:rPr b="0" lang="fr-FR" sz="1500" spc="-1" strike="noStrike">
                          <a:solidFill>
                            <a:srgbClr val="000000"/>
                          </a:solidFill>
                          <a:latin typeface="Arial"/>
                          <a:ea typeface="Arial"/>
                        </a:rPr>
                        <a:t>apprentissage du sauvetage aquatique au sein du club de natation</a:t>
                      </a:r>
                      <a:endParaRPr b="0" lang="fr-FR" sz="1500" spc="-1" strike="noStrike">
                        <a:solidFill>
                          <a:srgbClr val="000000"/>
                        </a:solidFill>
                        <a:latin typeface="Arial"/>
                      </a:endParaRPr>
                    </a:p>
                  </a:txBody>
                  <a:tcPr marL="90000" marR="90000">
                    <a:solidFill>
                      <a:srgbClr val="ffffff"/>
                    </a:solidFill>
                  </a:tcPr>
                </a:tc>
                <a:tc>
                  <a:txBody>
                    <a:bodyPr lIns="90000" rIns="90000" tIns="120240" anchor="ctr"/>
                    <a:p>
                      <a:pPr algn="just">
                        <a:lnSpc>
                          <a:spcPct val="81000"/>
                        </a:lnSpc>
                      </a:pPr>
                      <a:r>
                        <a:rPr b="0" lang="fr-FR" sz="1500" spc="-1" strike="noStrike">
                          <a:solidFill>
                            <a:srgbClr val="000000"/>
                          </a:solidFill>
                          <a:latin typeface="Arial"/>
                          <a:ea typeface="Arial"/>
                        </a:rPr>
                        <a:t>1.a  création de la section sauvetage au sein du club de natation</a:t>
                      </a:r>
                      <a:endParaRPr b="0" lang="fr-FR" sz="1500" spc="-1" strike="noStrike">
                        <a:solidFill>
                          <a:srgbClr val="000000"/>
                        </a:solidFill>
                        <a:latin typeface="Arial"/>
                      </a:endParaRPr>
                    </a:p>
                  </a:txBody>
                  <a:tcPr marL="90000" marR="90000">
                    <a:solidFill>
                      <a:srgbClr val="ffffff"/>
                    </a:solidFill>
                  </a:tcPr>
                </a:tc>
                <a:tc>
                  <a:txBody>
                    <a:bodyPr lIns="90000" rIns="90000" tIns="120240" anchor="ctr"/>
                    <a:p>
                      <a:pPr algn="just">
                        <a:lnSpc>
                          <a:spcPct val="81000"/>
                        </a:lnSpc>
                      </a:pPr>
                      <a:r>
                        <a:rPr b="0" lang="fr-FR" sz="1500" spc="-1" strike="noStrike">
                          <a:solidFill>
                            <a:srgbClr val="000000"/>
                          </a:solidFill>
                          <a:latin typeface="Arial"/>
                          <a:ea typeface="Arial"/>
                        </a:rPr>
                        <a:t>M : découverte, initiation et perfectionnement au sauvetage aquatique</a:t>
                      </a:r>
                      <a:endParaRPr b="0" lang="fr-FR" sz="1500" spc="-1" strike="noStrike">
                        <a:solidFill>
                          <a:srgbClr val="000000"/>
                        </a:solidFill>
                        <a:latin typeface="Arial"/>
                      </a:endParaRPr>
                    </a:p>
                    <a:p>
                      <a:pPr algn="just">
                        <a:lnSpc>
                          <a:spcPct val="81000"/>
                        </a:lnSpc>
                      </a:pPr>
                      <a:r>
                        <a:rPr b="0" lang="fr-FR" sz="1500" spc="-1" strike="noStrike">
                          <a:solidFill>
                            <a:srgbClr val="000000"/>
                          </a:solidFill>
                          <a:latin typeface="Arial"/>
                          <a:ea typeface="Arial"/>
                        </a:rPr>
                        <a:t>P : FFSS</a:t>
                      </a:r>
                      <a:endParaRPr b="0" lang="fr-FR" sz="1500" spc="-1" strike="noStrike">
                        <a:solidFill>
                          <a:srgbClr val="000000"/>
                        </a:solidFill>
                        <a:latin typeface="Arial"/>
                      </a:endParaRPr>
                    </a:p>
                  </a:txBody>
                  <a:tcPr marL="90000" marR="90000">
                    <a:solidFill>
                      <a:srgbClr val="ffffff"/>
                    </a:solidFill>
                  </a:tcPr>
                </a:tc>
              </a:tr>
              <a:tr h="1006920">
                <a:tc vMerge="1">
                  <a:tcPr>
                    <a:solidFill>
                      <a:srgbClr val="729fcf"/>
                    </a:solidFill>
                  </a:tcPr>
                </a:tc>
                <a:tc>
                  <a:txBody>
                    <a:bodyPr lIns="90000" rIns="90000" tIns="120240" anchor="ctr"/>
                    <a:p>
                      <a:pPr algn="just">
                        <a:lnSpc>
                          <a:spcPct val="81000"/>
                        </a:lnSpc>
                      </a:pPr>
                      <a:r>
                        <a:rPr b="0" lang="fr-FR" sz="1500" spc="-1" strike="noStrike">
                          <a:solidFill>
                            <a:srgbClr val="000000"/>
                          </a:solidFill>
                          <a:latin typeface="Arial"/>
                          <a:ea typeface="Arial"/>
                        </a:rPr>
                        <a:t>1.b  mise en place de formations au BSB / BNSSA pour les nageurs de bon niveau du club</a:t>
                      </a:r>
                      <a:endParaRPr b="0" lang="fr-FR" sz="1500" spc="-1" strike="noStrike">
                        <a:solidFill>
                          <a:srgbClr val="000000"/>
                        </a:solidFill>
                        <a:latin typeface="Arial"/>
                      </a:endParaRPr>
                    </a:p>
                  </a:txBody>
                  <a:tcPr marL="90000" marR="90000">
                    <a:solidFill>
                      <a:srgbClr val="e7e7e7"/>
                    </a:solidFill>
                  </a:tcPr>
                </a:tc>
                <a:tc>
                  <a:txBody>
                    <a:bodyPr lIns="90000" rIns="90000" tIns="120240" anchor="ctr"/>
                    <a:p>
                      <a:pPr algn="just">
                        <a:lnSpc>
                          <a:spcPct val="81000"/>
                        </a:lnSpc>
                      </a:pPr>
                      <a:r>
                        <a:rPr b="0" lang="fr-FR" sz="1500" spc="-1" strike="noStrike">
                          <a:solidFill>
                            <a:srgbClr val="000000"/>
                          </a:solidFill>
                          <a:latin typeface="Arial"/>
                          <a:ea typeface="Arial"/>
                        </a:rPr>
                        <a:t>M : préparation des examens avec du personnel qualifié</a:t>
                      </a:r>
                      <a:endParaRPr b="0" lang="fr-FR" sz="1500" spc="-1" strike="noStrike">
                        <a:solidFill>
                          <a:srgbClr val="000000"/>
                        </a:solidFill>
                        <a:latin typeface="Arial"/>
                      </a:endParaRPr>
                    </a:p>
                    <a:p>
                      <a:pPr algn="just">
                        <a:lnSpc>
                          <a:spcPct val="81000"/>
                        </a:lnSpc>
                      </a:pPr>
                      <a:r>
                        <a:rPr b="0" lang="fr-FR" sz="1500" spc="-1" strike="noStrike">
                          <a:solidFill>
                            <a:srgbClr val="000000"/>
                          </a:solidFill>
                          <a:latin typeface="Arial"/>
                          <a:ea typeface="Arial"/>
                        </a:rPr>
                        <a:t>P : préfecture, ville, FFSS, SNSM.</a:t>
                      </a:r>
                      <a:endParaRPr b="0" lang="fr-FR" sz="1500" spc="-1" strike="noStrike">
                        <a:solidFill>
                          <a:srgbClr val="000000"/>
                        </a:solidFill>
                        <a:latin typeface="Arial"/>
                      </a:endParaRPr>
                    </a:p>
                  </a:txBody>
                  <a:tcPr marL="90000" marR="90000">
                    <a:solidFill>
                      <a:srgbClr val="e7e7e7"/>
                    </a:solidFill>
                  </a:tcPr>
                </a:tc>
              </a:tr>
              <a:tr h="1006920">
                <a:tc rowSpan="2">
                  <a:txBody>
                    <a:bodyPr lIns="90000" rIns="90000" tIns="106920" anchor="ctr"/>
                    <a:p>
                      <a:pPr algn="just">
                        <a:lnSpc>
                          <a:spcPct val="81000"/>
                        </a:lnSpc>
                      </a:pPr>
                      <a:r>
                        <a:rPr b="0" lang="fr-FR" sz="1500" spc="-1" strike="noStrike">
                          <a:solidFill>
                            <a:srgbClr val="000000"/>
                          </a:solidFill>
                          <a:latin typeface="Arial"/>
                          <a:ea typeface="Arial"/>
                        </a:rPr>
                        <a:t>2. Contribuer à la formation citoyenne au travers de « sauver les autres »</a:t>
                      </a:r>
                      <a:endParaRPr b="0" lang="fr-FR" sz="1500" spc="-1" strike="noStrike">
                        <a:solidFill>
                          <a:srgbClr val="000000"/>
                        </a:solidFill>
                        <a:latin typeface="Arial"/>
                      </a:endParaRPr>
                    </a:p>
                  </a:txBody>
                  <a:tcPr marL="90000" marR="90000">
                    <a:lnB w="1440">
                      <a:solidFill>
                        <a:srgbClr val="000000"/>
                      </a:solidFill>
                    </a:lnB>
                    <a:solidFill>
                      <a:srgbClr val="ffffff"/>
                    </a:solidFill>
                  </a:tcPr>
                </a:tc>
                <a:tc>
                  <a:txBody>
                    <a:bodyPr lIns="90000" rIns="90000" tIns="120240" anchor="ctr"/>
                    <a:p>
                      <a:pPr algn="just">
                        <a:lnSpc>
                          <a:spcPct val="81000"/>
                        </a:lnSpc>
                      </a:pPr>
                      <a:r>
                        <a:rPr b="0" lang="fr-FR" sz="1500" spc="-1" strike="noStrike">
                          <a:solidFill>
                            <a:srgbClr val="000000"/>
                          </a:solidFill>
                          <a:latin typeface="Arial"/>
                          <a:ea typeface="Arial"/>
                        </a:rPr>
                        <a:t>2.a mettre à disposition les personnes formées auprès d</a:t>
                      </a:r>
                      <a:r>
                        <a:rPr b="0" lang="ja-JP" sz="1500" spc="-1" strike="noStrike">
                          <a:solidFill>
                            <a:srgbClr val="000000"/>
                          </a:solidFill>
                          <a:latin typeface="Arial"/>
                          <a:ea typeface="Arial"/>
                        </a:rPr>
                        <a:t>’</a:t>
                      </a:r>
                      <a:r>
                        <a:rPr b="0" lang="fr-FR" sz="1500" spc="-1" strike="noStrike">
                          <a:solidFill>
                            <a:srgbClr val="000000"/>
                          </a:solidFill>
                          <a:latin typeface="Arial"/>
                          <a:ea typeface="Arial"/>
                        </a:rPr>
                        <a:t>associations pour les temps saisonniers</a:t>
                      </a:r>
                      <a:endParaRPr b="0" lang="fr-FR" sz="1500" spc="-1" strike="noStrike">
                        <a:solidFill>
                          <a:srgbClr val="000000"/>
                        </a:solidFill>
                        <a:latin typeface="Arial"/>
                      </a:endParaRPr>
                    </a:p>
                  </a:txBody>
                  <a:tcPr marL="90000" marR="90000">
                    <a:solidFill>
                      <a:srgbClr val="ffffff"/>
                    </a:solidFill>
                  </a:tcPr>
                </a:tc>
                <a:tc>
                  <a:txBody>
                    <a:bodyPr lIns="90000" rIns="90000" tIns="120240" anchor="ctr"/>
                    <a:p>
                      <a:pPr algn="just">
                        <a:lnSpc>
                          <a:spcPct val="81000"/>
                        </a:lnSpc>
                      </a:pPr>
                      <a:r>
                        <a:rPr b="0" lang="fr-FR" sz="1500" spc="-1" strike="noStrike">
                          <a:solidFill>
                            <a:srgbClr val="000000"/>
                          </a:solidFill>
                          <a:latin typeface="Arial"/>
                          <a:ea typeface="Arial"/>
                        </a:rPr>
                        <a:t>M : réseau associatif du sauvetage aquatique</a:t>
                      </a:r>
                      <a:endParaRPr b="0" lang="fr-FR" sz="1500" spc="-1" strike="noStrike">
                        <a:solidFill>
                          <a:srgbClr val="000000"/>
                        </a:solidFill>
                        <a:latin typeface="Arial"/>
                      </a:endParaRPr>
                    </a:p>
                    <a:p>
                      <a:pPr algn="just">
                        <a:lnSpc>
                          <a:spcPct val="81000"/>
                        </a:lnSpc>
                      </a:pPr>
                      <a:r>
                        <a:rPr b="0" lang="fr-FR" sz="1500" spc="-1" strike="noStrike">
                          <a:solidFill>
                            <a:srgbClr val="000000"/>
                          </a:solidFill>
                          <a:latin typeface="Arial"/>
                          <a:ea typeface="Arial"/>
                        </a:rPr>
                        <a:t>P : préfecture, SNSM, FFSS</a:t>
                      </a:r>
                      <a:endParaRPr b="0" lang="fr-FR" sz="1500" spc="-1" strike="noStrike">
                        <a:solidFill>
                          <a:srgbClr val="000000"/>
                        </a:solidFill>
                        <a:latin typeface="Arial"/>
                      </a:endParaRPr>
                    </a:p>
                  </a:txBody>
                  <a:tcPr marL="90000" marR="90000">
                    <a:solidFill>
                      <a:srgbClr val="ffffff"/>
                    </a:solidFill>
                  </a:tcPr>
                </a:tc>
              </a:tr>
              <a:tr h="1005120">
                <a:tc vMerge="1">
                  <a:tcPr>
                    <a:solidFill>
                      <a:srgbClr val="729fcf"/>
                    </a:solidFill>
                  </a:tcPr>
                </a:tc>
                <a:tc>
                  <a:txBody>
                    <a:bodyPr lIns="90000" rIns="90000" tIns="120240" anchor="ctr"/>
                    <a:p>
                      <a:pPr algn="just">
                        <a:lnSpc>
                          <a:spcPct val="81000"/>
                        </a:lnSpc>
                      </a:pPr>
                      <a:r>
                        <a:rPr b="0" lang="fr-FR" sz="1500" spc="-1" strike="noStrike">
                          <a:solidFill>
                            <a:srgbClr val="000000"/>
                          </a:solidFill>
                          <a:latin typeface="Arial"/>
                          <a:ea typeface="Arial"/>
                        </a:rPr>
                        <a:t>2.b campagne d</a:t>
                      </a:r>
                      <a:r>
                        <a:rPr b="0" lang="ja-JP" sz="1500" spc="-1" strike="noStrike">
                          <a:solidFill>
                            <a:srgbClr val="000000"/>
                          </a:solidFill>
                          <a:latin typeface="Arial"/>
                          <a:ea typeface="Arial"/>
                        </a:rPr>
                        <a:t>’</a:t>
                      </a:r>
                      <a:r>
                        <a:rPr b="0" lang="fr-FR" sz="1500" spc="-1" strike="noStrike">
                          <a:solidFill>
                            <a:srgbClr val="000000"/>
                          </a:solidFill>
                          <a:latin typeface="Arial"/>
                          <a:ea typeface="Arial"/>
                        </a:rPr>
                        <a:t>information sur les noyade auprès du grand public</a:t>
                      </a:r>
                      <a:endParaRPr b="0" lang="fr-FR" sz="1500" spc="-1" strike="noStrike">
                        <a:solidFill>
                          <a:srgbClr val="000000"/>
                        </a:solidFill>
                        <a:latin typeface="Arial"/>
                      </a:endParaRPr>
                    </a:p>
                  </a:txBody>
                  <a:tcPr marL="90000" marR="90000">
                    <a:lnB w="1440">
                      <a:solidFill>
                        <a:srgbClr val="000000"/>
                      </a:solidFill>
                    </a:lnB>
                    <a:solidFill>
                      <a:srgbClr val="e7e7e7"/>
                    </a:solidFill>
                  </a:tcPr>
                </a:tc>
                <a:tc>
                  <a:txBody>
                    <a:bodyPr lIns="90000" rIns="90000" tIns="120240" anchor="ctr"/>
                    <a:p>
                      <a:pPr algn="just">
                        <a:lnSpc>
                          <a:spcPct val="81000"/>
                        </a:lnSpc>
                      </a:pPr>
                      <a:r>
                        <a:rPr b="0" lang="fr-FR" sz="1500" spc="-1" strike="noStrike">
                          <a:solidFill>
                            <a:srgbClr val="000000"/>
                          </a:solidFill>
                          <a:latin typeface="Arial"/>
                          <a:ea typeface="Arial"/>
                        </a:rPr>
                        <a:t>M : communication, réseau, matériel d</a:t>
                      </a:r>
                      <a:r>
                        <a:rPr b="0" lang="ja-JP" sz="1500" spc="-1" strike="noStrike">
                          <a:solidFill>
                            <a:srgbClr val="000000"/>
                          </a:solidFill>
                          <a:latin typeface="Arial"/>
                          <a:ea typeface="Arial"/>
                        </a:rPr>
                        <a:t>’</a:t>
                      </a:r>
                      <a:r>
                        <a:rPr b="0" lang="fr-FR" sz="1500" spc="-1" strike="noStrike">
                          <a:solidFill>
                            <a:srgbClr val="000000"/>
                          </a:solidFill>
                          <a:latin typeface="Arial"/>
                          <a:ea typeface="Arial"/>
                        </a:rPr>
                        <a:t>affichage</a:t>
                      </a:r>
                      <a:endParaRPr b="0" lang="fr-FR" sz="1500" spc="-1" strike="noStrike">
                        <a:solidFill>
                          <a:srgbClr val="000000"/>
                        </a:solidFill>
                        <a:latin typeface="Arial"/>
                      </a:endParaRPr>
                    </a:p>
                    <a:p>
                      <a:pPr algn="just">
                        <a:lnSpc>
                          <a:spcPct val="81000"/>
                        </a:lnSpc>
                      </a:pPr>
                      <a:r>
                        <a:rPr b="0" lang="fr-FR" sz="1500" spc="-1" strike="noStrike">
                          <a:solidFill>
                            <a:srgbClr val="000000"/>
                          </a:solidFill>
                          <a:latin typeface="Arial"/>
                          <a:ea typeface="Arial"/>
                        </a:rPr>
                        <a:t>P : ville, CR, CG, FFN, SNSM, FFSS.</a:t>
                      </a:r>
                      <a:endParaRPr b="0" lang="fr-FR" sz="1500" spc="-1" strike="noStrike">
                        <a:solidFill>
                          <a:srgbClr val="000000"/>
                        </a:solidFill>
                        <a:latin typeface="Arial"/>
                      </a:endParaRPr>
                    </a:p>
                  </a:txBody>
                  <a:tcPr marL="90000" marR="90000">
                    <a:lnB w="1440">
                      <a:solidFill>
                        <a:srgbClr val="000000"/>
                      </a:solidFill>
                    </a:lnB>
                    <a:solidFill>
                      <a:srgbClr val="e7e7e7"/>
                    </a:solidFill>
                  </a:tcPr>
                </a:tc>
              </a:tr>
            </a:tbl>
          </a:graphicData>
        </a:graphic>
      </p:graphicFrame>
      <p:sp>
        <p:nvSpPr>
          <p:cNvPr id="316" name="CustomShape 3"/>
          <p:cNvSpPr/>
          <p:nvPr/>
        </p:nvSpPr>
        <p:spPr>
          <a:xfrm>
            <a:off x="0" y="476280"/>
            <a:ext cx="91440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COMMENT SE CONSTRUIT LE PROJET ASSOCIATIF ? (4)</a:t>
            </a:r>
            <a:endParaRPr b="0" lang="fr-FR" sz="1800" spc="-1" strike="noStrike">
              <a:solidFill>
                <a:srgbClr val="000000"/>
              </a:solidFill>
              <a:latin typeface="Arial"/>
            </a:endParaRPr>
          </a:p>
        </p:txBody>
      </p:sp>
    </p:spTree>
  </p:cSld>
  <p:timing>
    <p:tnLst>
      <p:par>
        <p:cTn id="267" dur="indefinite" restart="never" nodeType="tmRoot">
          <p:childTnLst>
            <p:seq>
              <p:cTn id="26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8" name="CustomShape 1"/>
          <p:cNvSpPr/>
          <p:nvPr/>
        </p:nvSpPr>
        <p:spPr>
          <a:xfrm>
            <a:off x="684360" y="0"/>
            <a:ext cx="79200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ffffff"/>
                </a:solidFill>
                <a:latin typeface="Arial"/>
              </a:rPr>
              <a:t>SCHEMA DE L</a:t>
            </a:r>
            <a:r>
              <a:rPr b="1" lang="ja-JP" sz="1800" spc="-1" strike="noStrike">
                <a:solidFill>
                  <a:srgbClr val="ffffff"/>
                </a:solidFill>
                <a:latin typeface="Arial"/>
              </a:rPr>
              <a:t>’</a:t>
            </a:r>
            <a:r>
              <a:rPr b="1" lang="fr-FR" sz="1800" spc="-1" strike="noStrike">
                <a:solidFill>
                  <a:srgbClr val="ffffff"/>
                </a:solidFill>
                <a:latin typeface="Arial"/>
              </a:rPr>
              <a:t>ORGANISATION DU SPORT EN FRANCE</a:t>
            </a:r>
            <a:endParaRPr b="0" lang="fr-FR" sz="1800" spc="-1" strike="noStrike">
              <a:solidFill>
                <a:srgbClr val="000000"/>
              </a:solidFill>
              <a:latin typeface="Arial"/>
            </a:endParaRPr>
          </a:p>
        </p:txBody>
      </p:sp>
      <p:sp>
        <p:nvSpPr>
          <p:cNvPr id="99" name="CustomShape 2"/>
          <p:cNvSpPr/>
          <p:nvPr/>
        </p:nvSpPr>
        <p:spPr>
          <a:xfrm>
            <a:off x="826920" y="333360"/>
            <a:ext cx="208944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0000"/>
                </a:solidFill>
                <a:latin typeface="Arial"/>
              </a:rPr>
              <a:t>POUVOIRS PUBLICS</a:t>
            </a:r>
            <a:endParaRPr b="0" lang="fr-FR" sz="1200" spc="-1" strike="noStrike">
              <a:solidFill>
                <a:srgbClr val="000000"/>
              </a:solidFill>
              <a:latin typeface="Arial"/>
            </a:endParaRPr>
          </a:p>
        </p:txBody>
      </p:sp>
      <p:sp>
        <p:nvSpPr>
          <p:cNvPr id="100" name="CustomShape 3"/>
          <p:cNvSpPr/>
          <p:nvPr/>
        </p:nvSpPr>
        <p:spPr>
          <a:xfrm>
            <a:off x="4716360" y="333360"/>
            <a:ext cx="403236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0000"/>
                </a:solidFill>
                <a:latin typeface="Arial"/>
              </a:rPr>
              <a:t>MOUVEMENT SPORTIF</a:t>
            </a:r>
            <a:endParaRPr b="0" lang="fr-FR" sz="1200" spc="-1" strike="noStrike">
              <a:solidFill>
                <a:srgbClr val="000000"/>
              </a:solidFill>
              <a:latin typeface="Arial"/>
            </a:endParaRPr>
          </a:p>
        </p:txBody>
      </p:sp>
      <p:sp>
        <p:nvSpPr>
          <p:cNvPr id="101" name="CustomShape 4"/>
          <p:cNvSpPr/>
          <p:nvPr/>
        </p:nvSpPr>
        <p:spPr>
          <a:xfrm>
            <a:off x="0" y="549360"/>
            <a:ext cx="219564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r>
              <a:rPr b="1" lang="fr-FR" sz="1200" spc="-1" strike="noStrike">
                <a:solidFill>
                  <a:srgbClr val="000000"/>
                </a:solidFill>
                <a:latin typeface="Arial"/>
              </a:rPr>
              <a:t>Collectivités Territoriales </a:t>
            </a:r>
            <a:endParaRPr b="0" lang="fr-FR" sz="1200" spc="-1" strike="noStrike">
              <a:solidFill>
                <a:srgbClr val="000000"/>
              </a:solidFill>
              <a:latin typeface="Arial"/>
            </a:endParaRPr>
          </a:p>
        </p:txBody>
      </p:sp>
      <p:sp>
        <p:nvSpPr>
          <p:cNvPr id="102" name="CustomShape 5"/>
          <p:cNvSpPr/>
          <p:nvPr/>
        </p:nvSpPr>
        <p:spPr>
          <a:xfrm>
            <a:off x="2268360" y="549360"/>
            <a:ext cx="107964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0000"/>
                </a:solidFill>
                <a:latin typeface="Arial"/>
              </a:rPr>
              <a:t>Etat</a:t>
            </a:r>
            <a:endParaRPr b="0" lang="fr-FR" sz="1200" spc="-1" strike="noStrike">
              <a:solidFill>
                <a:srgbClr val="000000"/>
              </a:solidFill>
              <a:latin typeface="Arial"/>
            </a:endParaRPr>
          </a:p>
        </p:txBody>
      </p:sp>
      <p:sp>
        <p:nvSpPr>
          <p:cNvPr id="103" name="CustomShape 6"/>
          <p:cNvSpPr/>
          <p:nvPr/>
        </p:nvSpPr>
        <p:spPr>
          <a:xfrm>
            <a:off x="1979640" y="2276640"/>
            <a:ext cx="180036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r>
              <a:rPr b="1" lang="fr-FR" sz="1200" spc="-1" strike="noStrike">
                <a:solidFill>
                  <a:srgbClr val="008000"/>
                </a:solidFill>
                <a:latin typeface="Arial"/>
              </a:rPr>
              <a:t>Ministère des Sports</a:t>
            </a:r>
            <a:endParaRPr b="0" lang="fr-FR" sz="1200" spc="-1" strike="noStrike">
              <a:solidFill>
                <a:srgbClr val="000000"/>
              </a:solidFill>
              <a:latin typeface="Arial"/>
            </a:endParaRPr>
          </a:p>
        </p:txBody>
      </p:sp>
      <p:sp>
        <p:nvSpPr>
          <p:cNvPr id="104" name="CustomShape 7"/>
          <p:cNvSpPr/>
          <p:nvPr/>
        </p:nvSpPr>
        <p:spPr>
          <a:xfrm>
            <a:off x="1835280" y="2708280"/>
            <a:ext cx="2089080" cy="1189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8000"/>
                </a:solidFill>
                <a:latin typeface="Arial"/>
              </a:rPr>
              <a:t>Direction des sports</a:t>
            </a:r>
            <a:endParaRPr b="0" lang="fr-FR" sz="1200" spc="-1" strike="noStrike">
              <a:solidFill>
                <a:srgbClr val="000000"/>
              </a:solidFill>
              <a:latin typeface="Arial"/>
            </a:endParaRPr>
          </a:p>
          <a:p>
            <a:pPr algn="ctr"/>
            <a:endParaRPr b="0" lang="fr-FR" sz="1200" spc="-1" strike="noStrike">
              <a:solidFill>
                <a:srgbClr val="000000"/>
              </a:solidFill>
              <a:latin typeface="Arial"/>
            </a:endParaRPr>
          </a:p>
          <a:p>
            <a:pPr algn="ctr"/>
            <a:r>
              <a:rPr b="1" lang="fr-FR" sz="1200" spc="-1" strike="noStrike">
                <a:solidFill>
                  <a:srgbClr val="008000"/>
                </a:solidFill>
                <a:latin typeface="Arial"/>
              </a:rPr>
              <a:t>. Sous-direction de la vie fédérale et du SHN</a:t>
            </a:r>
            <a:endParaRPr b="0" lang="fr-FR" sz="1200" spc="-1" strike="noStrike">
              <a:solidFill>
                <a:srgbClr val="000000"/>
              </a:solidFill>
              <a:latin typeface="Arial"/>
            </a:endParaRPr>
          </a:p>
          <a:p>
            <a:pPr algn="ctr"/>
            <a:r>
              <a:rPr b="1" lang="fr-FR" sz="1200" spc="-1" strike="noStrike">
                <a:solidFill>
                  <a:srgbClr val="008000"/>
                </a:solidFill>
                <a:latin typeface="Arial"/>
              </a:rPr>
              <a:t>. Action territoriale</a:t>
            </a:r>
            <a:endParaRPr b="0" lang="fr-FR" sz="1200" spc="-1" strike="noStrike">
              <a:solidFill>
                <a:srgbClr val="000000"/>
              </a:solidFill>
              <a:latin typeface="Arial"/>
            </a:endParaRPr>
          </a:p>
          <a:p>
            <a:pPr algn="ctr"/>
            <a:r>
              <a:rPr b="1" lang="fr-FR" sz="1200" spc="-1" strike="noStrike">
                <a:solidFill>
                  <a:srgbClr val="008000"/>
                </a:solidFill>
                <a:latin typeface="Arial"/>
              </a:rPr>
              <a:t>. Emploi-formation</a:t>
            </a:r>
            <a:endParaRPr b="0" lang="fr-FR" sz="1200" spc="-1" strike="noStrike">
              <a:solidFill>
                <a:srgbClr val="000000"/>
              </a:solidFill>
              <a:latin typeface="Arial"/>
            </a:endParaRPr>
          </a:p>
        </p:txBody>
      </p:sp>
      <p:sp>
        <p:nvSpPr>
          <p:cNvPr id="105" name="CustomShape 8"/>
          <p:cNvSpPr/>
          <p:nvPr/>
        </p:nvSpPr>
        <p:spPr>
          <a:xfrm>
            <a:off x="1908000" y="4437000"/>
            <a:ext cx="201636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0000"/>
                </a:solidFill>
                <a:latin typeface="Arial"/>
              </a:rPr>
              <a:t>DRJ SCS</a:t>
            </a:r>
            <a:endParaRPr b="0" lang="fr-FR" sz="1200" spc="-1" strike="noStrike">
              <a:solidFill>
                <a:srgbClr val="000000"/>
              </a:solidFill>
              <a:latin typeface="Arial"/>
            </a:endParaRPr>
          </a:p>
        </p:txBody>
      </p:sp>
      <p:sp>
        <p:nvSpPr>
          <p:cNvPr id="106" name="CustomShape 9"/>
          <p:cNvSpPr/>
          <p:nvPr/>
        </p:nvSpPr>
        <p:spPr>
          <a:xfrm>
            <a:off x="1908000" y="4724280"/>
            <a:ext cx="201636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c000"/>
                </a:solidFill>
                <a:latin typeface="Arial"/>
              </a:rPr>
              <a:t>DD CS</a:t>
            </a:r>
            <a:endParaRPr b="0" lang="fr-FR" sz="1200" spc="-1" strike="noStrike">
              <a:solidFill>
                <a:srgbClr val="000000"/>
              </a:solidFill>
              <a:latin typeface="Arial"/>
            </a:endParaRPr>
          </a:p>
        </p:txBody>
      </p:sp>
      <p:sp>
        <p:nvSpPr>
          <p:cNvPr id="107" name="CustomShape 10"/>
          <p:cNvSpPr/>
          <p:nvPr/>
        </p:nvSpPr>
        <p:spPr>
          <a:xfrm>
            <a:off x="108000" y="4437000"/>
            <a:ext cx="180000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0000"/>
                </a:solidFill>
                <a:latin typeface="Arial"/>
              </a:rPr>
              <a:t>Conseil Régional</a:t>
            </a:r>
            <a:endParaRPr b="0" lang="fr-FR" sz="1200" spc="-1" strike="noStrike">
              <a:solidFill>
                <a:srgbClr val="000000"/>
              </a:solidFill>
              <a:latin typeface="Arial"/>
            </a:endParaRPr>
          </a:p>
        </p:txBody>
      </p:sp>
      <p:sp>
        <p:nvSpPr>
          <p:cNvPr id="108" name="CustomShape 11"/>
          <p:cNvSpPr/>
          <p:nvPr/>
        </p:nvSpPr>
        <p:spPr>
          <a:xfrm>
            <a:off x="179280" y="4724280"/>
            <a:ext cx="165600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c000"/>
                </a:solidFill>
                <a:latin typeface="Arial"/>
              </a:rPr>
              <a:t>Conseil  Général</a:t>
            </a:r>
            <a:endParaRPr b="0" lang="fr-FR" sz="1200" spc="-1" strike="noStrike">
              <a:solidFill>
                <a:srgbClr val="000000"/>
              </a:solidFill>
              <a:latin typeface="Arial"/>
            </a:endParaRPr>
          </a:p>
        </p:txBody>
      </p:sp>
      <p:sp>
        <p:nvSpPr>
          <p:cNvPr id="109" name="CustomShape 12"/>
          <p:cNvSpPr/>
          <p:nvPr/>
        </p:nvSpPr>
        <p:spPr>
          <a:xfrm>
            <a:off x="179280" y="5084640"/>
            <a:ext cx="1871640" cy="459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r>
              <a:rPr b="1" lang="fr-FR" sz="1200" spc="-1" strike="noStrike">
                <a:solidFill>
                  <a:srgbClr val="ff6600"/>
                </a:solidFill>
                <a:latin typeface="Arial"/>
              </a:rPr>
              <a:t>. Collectivités locales</a:t>
            </a:r>
            <a:endParaRPr b="0" lang="fr-FR" sz="1200" spc="-1" strike="noStrike">
              <a:solidFill>
                <a:srgbClr val="000000"/>
              </a:solidFill>
              <a:latin typeface="Arial"/>
            </a:endParaRPr>
          </a:p>
          <a:p>
            <a:pPr/>
            <a:r>
              <a:rPr b="1" lang="fr-FR" sz="1200" spc="-1" strike="noStrike">
                <a:solidFill>
                  <a:srgbClr val="ff6600"/>
                </a:solidFill>
                <a:latin typeface="Arial"/>
              </a:rPr>
              <a:t>. EPCI</a:t>
            </a:r>
            <a:endParaRPr b="0" lang="fr-FR" sz="1200" spc="-1" strike="noStrike">
              <a:solidFill>
                <a:srgbClr val="000000"/>
              </a:solidFill>
              <a:latin typeface="Arial"/>
            </a:endParaRPr>
          </a:p>
        </p:txBody>
      </p:sp>
      <p:sp>
        <p:nvSpPr>
          <p:cNvPr id="110" name="CustomShape 13"/>
          <p:cNvSpPr/>
          <p:nvPr/>
        </p:nvSpPr>
        <p:spPr>
          <a:xfrm>
            <a:off x="3995640" y="2924280"/>
            <a:ext cx="863640" cy="276480"/>
          </a:xfrm>
          <a:custGeom>
            <a:avLst/>
            <a:gdLst/>
            <a:ahLst/>
            <a:rect l="l" t="t" r="r" b="b"/>
            <a:pathLst>
              <a:path w="21600" h="21600">
                <a:moveTo>
                  <a:pt x="0" y="0"/>
                </a:moveTo>
                <a:lnTo>
                  <a:pt x="21600" y="0"/>
                </a:lnTo>
                <a:lnTo>
                  <a:pt x="21600" y="21600"/>
                </a:lnTo>
                <a:lnTo>
                  <a:pt x="0" y="21600"/>
                </a:lnTo>
                <a:lnTo>
                  <a:pt x="0" y="0"/>
                </a:lnTo>
                <a:close/>
              </a:path>
            </a:pathLst>
          </a:custGeom>
          <a:noFill/>
          <a:ln w="25560">
            <a:solidFill>
              <a:srgbClr val="92d050"/>
            </a:solidFill>
            <a:miter/>
          </a:ln>
        </p:spPr>
        <p:style>
          <a:lnRef idx="0"/>
          <a:fillRef idx="0"/>
          <a:effectRef idx="0"/>
          <a:fontRef idx="minor"/>
        </p:style>
        <p:txBody>
          <a:bodyPr lIns="90000" rIns="90000" tIns="46800" bIns="46800"/>
          <a:p>
            <a:pPr algn="ctr"/>
            <a:r>
              <a:rPr b="1" lang="fr-FR" sz="1200" spc="-1" strike="noStrike">
                <a:solidFill>
                  <a:srgbClr val="008000"/>
                </a:solidFill>
                <a:latin typeface="Arial"/>
              </a:rPr>
              <a:t>DTN</a:t>
            </a:r>
            <a:endParaRPr b="0" lang="fr-FR" sz="1200" spc="-1" strike="noStrike">
              <a:solidFill>
                <a:srgbClr val="000000"/>
              </a:solidFill>
              <a:latin typeface="Arial"/>
            </a:endParaRPr>
          </a:p>
        </p:txBody>
      </p:sp>
      <p:sp>
        <p:nvSpPr>
          <p:cNvPr id="111" name="CustomShape 14"/>
          <p:cNvSpPr/>
          <p:nvPr/>
        </p:nvSpPr>
        <p:spPr>
          <a:xfrm>
            <a:off x="4716360" y="549360"/>
            <a:ext cx="208764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0000"/>
                </a:solidFill>
                <a:latin typeface="Arial"/>
              </a:rPr>
              <a:t>Plan olympique</a:t>
            </a:r>
            <a:endParaRPr b="0" lang="fr-FR" sz="1200" spc="-1" strike="noStrike">
              <a:solidFill>
                <a:srgbClr val="000000"/>
              </a:solidFill>
              <a:latin typeface="Arial"/>
            </a:endParaRPr>
          </a:p>
        </p:txBody>
      </p:sp>
      <p:sp>
        <p:nvSpPr>
          <p:cNvPr id="112" name="CustomShape 15"/>
          <p:cNvSpPr/>
          <p:nvPr/>
        </p:nvSpPr>
        <p:spPr>
          <a:xfrm>
            <a:off x="6875640" y="549360"/>
            <a:ext cx="208908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0000"/>
                </a:solidFill>
                <a:latin typeface="Arial"/>
              </a:rPr>
              <a:t>Plan fédéral</a:t>
            </a:r>
            <a:endParaRPr b="0" lang="fr-FR" sz="1200" spc="-1" strike="noStrike">
              <a:solidFill>
                <a:srgbClr val="000000"/>
              </a:solidFill>
              <a:latin typeface="Arial"/>
            </a:endParaRPr>
          </a:p>
        </p:txBody>
      </p:sp>
      <p:sp>
        <p:nvSpPr>
          <p:cNvPr id="113" name="CustomShape 16"/>
          <p:cNvSpPr/>
          <p:nvPr/>
        </p:nvSpPr>
        <p:spPr>
          <a:xfrm>
            <a:off x="5292720" y="907920"/>
            <a:ext cx="93492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70c0"/>
                </a:solidFill>
                <a:latin typeface="Arial"/>
              </a:rPr>
              <a:t>CIO</a:t>
            </a:r>
            <a:endParaRPr b="0" lang="fr-FR" sz="1200" spc="-1" strike="noStrike">
              <a:solidFill>
                <a:srgbClr val="000000"/>
              </a:solidFill>
              <a:latin typeface="Arial"/>
            </a:endParaRPr>
          </a:p>
        </p:txBody>
      </p:sp>
      <p:sp>
        <p:nvSpPr>
          <p:cNvPr id="114" name="CustomShape 17"/>
          <p:cNvSpPr/>
          <p:nvPr/>
        </p:nvSpPr>
        <p:spPr>
          <a:xfrm>
            <a:off x="5219640" y="2276640"/>
            <a:ext cx="108108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8000"/>
                </a:solidFill>
                <a:latin typeface="Arial"/>
              </a:rPr>
              <a:t>CNOSF</a:t>
            </a:r>
            <a:endParaRPr b="0" lang="fr-FR" sz="1200" spc="-1" strike="noStrike">
              <a:solidFill>
                <a:srgbClr val="000000"/>
              </a:solidFill>
              <a:latin typeface="Arial"/>
            </a:endParaRPr>
          </a:p>
        </p:txBody>
      </p:sp>
      <p:sp>
        <p:nvSpPr>
          <p:cNvPr id="115" name="CustomShape 18"/>
          <p:cNvSpPr/>
          <p:nvPr/>
        </p:nvSpPr>
        <p:spPr>
          <a:xfrm>
            <a:off x="5364000" y="4437000"/>
            <a:ext cx="72072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r>
              <a:rPr b="1" lang="fr-FR" sz="1200" spc="-1" strike="noStrike">
                <a:solidFill>
                  <a:srgbClr val="ff0000"/>
                </a:solidFill>
                <a:latin typeface="Arial"/>
              </a:rPr>
              <a:t>CR  OS</a:t>
            </a:r>
            <a:endParaRPr b="0" lang="fr-FR" sz="1200" spc="-1" strike="noStrike">
              <a:solidFill>
                <a:srgbClr val="000000"/>
              </a:solidFill>
              <a:latin typeface="Arial"/>
            </a:endParaRPr>
          </a:p>
        </p:txBody>
      </p:sp>
      <p:sp>
        <p:nvSpPr>
          <p:cNvPr id="116" name="CustomShape 19"/>
          <p:cNvSpPr/>
          <p:nvPr/>
        </p:nvSpPr>
        <p:spPr>
          <a:xfrm>
            <a:off x="5364000" y="4724280"/>
            <a:ext cx="79236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r>
              <a:rPr b="1" lang="fr-FR" sz="1200" spc="-1" strike="noStrike">
                <a:solidFill>
                  <a:srgbClr val="ffc000"/>
                </a:solidFill>
                <a:latin typeface="Arial"/>
              </a:rPr>
              <a:t>CD  OS</a:t>
            </a:r>
            <a:endParaRPr b="0" lang="fr-FR" sz="1200" spc="-1" strike="noStrike">
              <a:solidFill>
                <a:srgbClr val="000000"/>
              </a:solidFill>
              <a:latin typeface="Arial"/>
            </a:endParaRPr>
          </a:p>
        </p:txBody>
      </p:sp>
      <p:sp>
        <p:nvSpPr>
          <p:cNvPr id="117" name="CustomShape 20"/>
          <p:cNvSpPr/>
          <p:nvPr/>
        </p:nvSpPr>
        <p:spPr>
          <a:xfrm>
            <a:off x="6732720" y="907920"/>
            <a:ext cx="241128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70c0"/>
                </a:solidFill>
                <a:latin typeface="Arial"/>
              </a:rPr>
              <a:t>Fédérations internationales</a:t>
            </a:r>
            <a:endParaRPr b="0" lang="fr-FR" sz="1200" spc="-1" strike="noStrike">
              <a:solidFill>
                <a:srgbClr val="000000"/>
              </a:solidFill>
              <a:latin typeface="Arial"/>
            </a:endParaRPr>
          </a:p>
        </p:txBody>
      </p:sp>
      <p:sp>
        <p:nvSpPr>
          <p:cNvPr id="118" name="CustomShape 21"/>
          <p:cNvSpPr/>
          <p:nvPr/>
        </p:nvSpPr>
        <p:spPr>
          <a:xfrm>
            <a:off x="6227640" y="1341360"/>
            <a:ext cx="1584360" cy="641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70c0"/>
                </a:solidFill>
                <a:latin typeface="Arial"/>
              </a:rPr>
              <a:t>Fédé </a:t>
            </a:r>
            <a:endParaRPr b="0" lang="fr-FR" sz="1200" spc="-1" strike="noStrike">
              <a:solidFill>
                <a:srgbClr val="000000"/>
              </a:solidFill>
              <a:latin typeface="Arial"/>
            </a:endParaRPr>
          </a:p>
          <a:p>
            <a:pPr algn="ctr"/>
            <a:r>
              <a:rPr b="1" lang="fr-FR" sz="1200" spc="-1" strike="noStrike">
                <a:solidFill>
                  <a:srgbClr val="0070c0"/>
                </a:solidFill>
                <a:latin typeface="Arial"/>
              </a:rPr>
              <a:t>internationale </a:t>
            </a:r>
            <a:endParaRPr b="0" lang="fr-FR" sz="1200" spc="-1" strike="noStrike">
              <a:solidFill>
                <a:srgbClr val="000000"/>
              </a:solidFill>
              <a:latin typeface="Arial"/>
            </a:endParaRPr>
          </a:p>
          <a:p>
            <a:pPr algn="ctr"/>
            <a:r>
              <a:rPr b="1" lang="fr-FR" sz="1200" spc="-1" strike="noStrike">
                <a:solidFill>
                  <a:srgbClr val="0070c0"/>
                </a:solidFill>
                <a:latin typeface="Arial"/>
              </a:rPr>
              <a:t>non olympique</a:t>
            </a:r>
            <a:endParaRPr b="0" lang="fr-FR" sz="1200" spc="-1" strike="noStrike">
              <a:solidFill>
                <a:srgbClr val="000000"/>
              </a:solidFill>
              <a:latin typeface="Arial"/>
            </a:endParaRPr>
          </a:p>
        </p:txBody>
      </p:sp>
      <p:sp>
        <p:nvSpPr>
          <p:cNvPr id="119" name="CustomShape 22"/>
          <p:cNvSpPr/>
          <p:nvPr/>
        </p:nvSpPr>
        <p:spPr>
          <a:xfrm>
            <a:off x="7667640" y="1341360"/>
            <a:ext cx="1476360" cy="641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70c0"/>
                </a:solidFill>
                <a:latin typeface="Arial"/>
              </a:rPr>
              <a:t>Fédé internationales autres</a:t>
            </a:r>
            <a:endParaRPr b="0" lang="fr-FR" sz="1200" spc="-1" strike="noStrike">
              <a:solidFill>
                <a:srgbClr val="000000"/>
              </a:solidFill>
              <a:latin typeface="Arial"/>
            </a:endParaRPr>
          </a:p>
        </p:txBody>
      </p:sp>
      <p:sp>
        <p:nvSpPr>
          <p:cNvPr id="120" name="CustomShape 23"/>
          <p:cNvSpPr/>
          <p:nvPr/>
        </p:nvSpPr>
        <p:spPr>
          <a:xfrm>
            <a:off x="6443640" y="2205000"/>
            <a:ext cx="1224000" cy="459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8000"/>
                </a:solidFill>
                <a:latin typeface="Arial"/>
              </a:rPr>
              <a:t>Fédé non olympiques</a:t>
            </a:r>
            <a:endParaRPr b="0" lang="fr-FR" sz="1200" spc="-1" strike="noStrike">
              <a:solidFill>
                <a:srgbClr val="000000"/>
              </a:solidFill>
              <a:latin typeface="Arial"/>
            </a:endParaRPr>
          </a:p>
        </p:txBody>
      </p:sp>
      <p:sp>
        <p:nvSpPr>
          <p:cNvPr id="121" name="CustomShape 24"/>
          <p:cNvSpPr/>
          <p:nvPr/>
        </p:nvSpPr>
        <p:spPr>
          <a:xfrm>
            <a:off x="7020000" y="2708280"/>
            <a:ext cx="1152360" cy="459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8000"/>
                </a:solidFill>
                <a:latin typeface="Arial"/>
              </a:rPr>
              <a:t>Fédé olympiques</a:t>
            </a:r>
            <a:endParaRPr b="0" lang="fr-FR" sz="1200" spc="-1" strike="noStrike">
              <a:solidFill>
                <a:srgbClr val="000000"/>
              </a:solidFill>
              <a:latin typeface="Arial"/>
            </a:endParaRPr>
          </a:p>
        </p:txBody>
      </p:sp>
      <p:sp>
        <p:nvSpPr>
          <p:cNvPr id="122" name="CustomShape 25"/>
          <p:cNvSpPr/>
          <p:nvPr/>
        </p:nvSpPr>
        <p:spPr>
          <a:xfrm>
            <a:off x="7020000" y="3213000"/>
            <a:ext cx="1439640" cy="459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8000"/>
                </a:solidFill>
                <a:latin typeface="Arial"/>
              </a:rPr>
              <a:t>Fédé multisports et affinitaire</a:t>
            </a:r>
            <a:endParaRPr b="0" lang="fr-FR" sz="1200" spc="-1" strike="noStrike">
              <a:solidFill>
                <a:srgbClr val="000000"/>
              </a:solidFill>
              <a:latin typeface="Arial"/>
            </a:endParaRPr>
          </a:p>
        </p:txBody>
      </p:sp>
      <p:sp>
        <p:nvSpPr>
          <p:cNvPr id="123" name="CustomShape 26"/>
          <p:cNvSpPr/>
          <p:nvPr/>
        </p:nvSpPr>
        <p:spPr>
          <a:xfrm>
            <a:off x="7667640" y="3716280"/>
            <a:ext cx="1368360" cy="459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8000"/>
                </a:solidFill>
                <a:latin typeface="Arial"/>
              </a:rPr>
              <a:t>Fédé scolaires et universitaires</a:t>
            </a:r>
            <a:endParaRPr b="0" lang="fr-FR" sz="1200" spc="-1" strike="noStrike">
              <a:solidFill>
                <a:srgbClr val="000000"/>
              </a:solidFill>
              <a:latin typeface="Arial"/>
            </a:endParaRPr>
          </a:p>
        </p:txBody>
      </p:sp>
      <p:sp>
        <p:nvSpPr>
          <p:cNvPr id="124" name="CustomShape 27"/>
          <p:cNvSpPr/>
          <p:nvPr/>
        </p:nvSpPr>
        <p:spPr>
          <a:xfrm>
            <a:off x="6156360" y="4437000"/>
            <a:ext cx="71928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0000"/>
                </a:solidFill>
                <a:latin typeface="Arial"/>
              </a:rPr>
              <a:t>C R</a:t>
            </a:r>
            <a:endParaRPr b="0" lang="fr-FR" sz="1200" spc="-1" strike="noStrike">
              <a:solidFill>
                <a:srgbClr val="000000"/>
              </a:solidFill>
              <a:latin typeface="Arial"/>
            </a:endParaRPr>
          </a:p>
        </p:txBody>
      </p:sp>
      <p:sp>
        <p:nvSpPr>
          <p:cNvPr id="125" name="CustomShape 28"/>
          <p:cNvSpPr/>
          <p:nvPr/>
        </p:nvSpPr>
        <p:spPr>
          <a:xfrm>
            <a:off x="6227640" y="4724280"/>
            <a:ext cx="57636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c000"/>
                </a:solidFill>
                <a:latin typeface="Arial"/>
              </a:rPr>
              <a:t>C D</a:t>
            </a:r>
            <a:endParaRPr b="0" lang="fr-FR" sz="1200" spc="-1" strike="noStrike">
              <a:solidFill>
                <a:srgbClr val="000000"/>
              </a:solidFill>
              <a:latin typeface="Arial"/>
            </a:endParaRPr>
          </a:p>
        </p:txBody>
      </p:sp>
      <p:sp>
        <p:nvSpPr>
          <p:cNvPr id="126" name="CustomShape 29"/>
          <p:cNvSpPr/>
          <p:nvPr/>
        </p:nvSpPr>
        <p:spPr>
          <a:xfrm>
            <a:off x="5724360" y="5516640"/>
            <a:ext cx="2087640" cy="459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6600"/>
                </a:solidFill>
                <a:latin typeface="Arial"/>
              </a:rPr>
              <a:t>AS, clubs sportifs</a:t>
            </a:r>
            <a:endParaRPr b="0" lang="fr-FR" sz="1200" spc="-1" strike="noStrike">
              <a:solidFill>
                <a:srgbClr val="000000"/>
              </a:solidFill>
              <a:latin typeface="Arial"/>
            </a:endParaRPr>
          </a:p>
          <a:p>
            <a:pPr algn="ctr"/>
            <a:r>
              <a:rPr b="1" lang="fr-FR" sz="1200" spc="-1" strike="noStrike">
                <a:solidFill>
                  <a:srgbClr val="ff6600"/>
                </a:solidFill>
                <a:latin typeface="Arial"/>
              </a:rPr>
              <a:t>Clubs professionnels</a:t>
            </a:r>
            <a:endParaRPr b="0" lang="fr-FR" sz="1200" spc="-1" strike="noStrike">
              <a:solidFill>
                <a:srgbClr val="000000"/>
              </a:solidFill>
              <a:latin typeface="Arial"/>
            </a:endParaRPr>
          </a:p>
        </p:txBody>
      </p:sp>
      <p:sp>
        <p:nvSpPr>
          <p:cNvPr id="127" name="CustomShape 30"/>
          <p:cNvSpPr/>
          <p:nvPr/>
        </p:nvSpPr>
        <p:spPr>
          <a:xfrm>
            <a:off x="324000" y="5661000"/>
            <a:ext cx="143964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6600"/>
                </a:solidFill>
                <a:latin typeface="Arial"/>
              </a:rPr>
              <a:t>OMS</a:t>
            </a:r>
            <a:endParaRPr b="0" lang="fr-FR" sz="1200" spc="-1" strike="noStrike">
              <a:solidFill>
                <a:srgbClr val="000000"/>
              </a:solidFill>
              <a:latin typeface="Arial"/>
            </a:endParaRPr>
          </a:p>
        </p:txBody>
      </p:sp>
      <p:sp>
        <p:nvSpPr>
          <p:cNvPr id="128" name="Line 31"/>
          <p:cNvSpPr/>
          <p:nvPr/>
        </p:nvSpPr>
        <p:spPr>
          <a:xfrm>
            <a:off x="0" y="4365720"/>
            <a:ext cx="9144000" cy="1440"/>
          </a:xfrm>
          <a:prstGeom prst="line">
            <a:avLst/>
          </a:prstGeom>
          <a:ln w="25560">
            <a:solidFill>
              <a:srgbClr val="ff0000"/>
            </a:solidFill>
            <a:miter/>
          </a:ln>
        </p:spPr>
        <p:style>
          <a:lnRef idx="0"/>
          <a:fillRef idx="0"/>
          <a:effectRef idx="0"/>
          <a:fontRef idx="minor"/>
        </p:style>
      </p:sp>
      <p:sp>
        <p:nvSpPr>
          <p:cNvPr id="129" name="Line 32"/>
          <p:cNvSpPr/>
          <p:nvPr/>
        </p:nvSpPr>
        <p:spPr>
          <a:xfrm>
            <a:off x="0" y="4724280"/>
            <a:ext cx="9144000" cy="1800"/>
          </a:xfrm>
          <a:prstGeom prst="line">
            <a:avLst/>
          </a:prstGeom>
          <a:ln w="25560">
            <a:solidFill>
              <a:srgbClr val="ffc000"/>
            </a:solidFill>
            <a:miter/>
          </a:ln>
        </p:spPr>
        <p:style>
          <a:lnRef idx="0"/>
          <a:fillRef idx="0"/>
          <a:effectRef idx="0"/>
          <a:fontRef idx="minor"/>
        </p:style>
      </p:sp>
      <p:sp>
        <p:nvSpPr>
          <p:cNvPr id="130" name="Line 33"/>
          <p:cNvSpPr/>
          <p:nvPr/>
        </p:nvSpPr>
        <p:spPr>
          <a:xfrm>
            <a:off x="0" y="5013360"/>
            <a:ext cx="9144000" cy="1440"/>
          </a:xfrm>
          <a:prstGeom prst="line">
            <a:avLst/>
          </a:prstGeom>
          <a:ln w="25560">
            <a:solidFill>
              <a:srgbClr val="ffff00"/>
            </a:solidFill>
            <a:miter/>
          </a:ln>
        </p:spPr>
        <p:style>
          <a:lnRef idx="0"/>
          <a:fillRef idx="0"/>
          <a:effectRef idx="0"/>
          <a:fontRef idx="minor"/>
        </p:style>
      </p:sp>
      <p:sp>
        <p:nvSpPr>
          <p:cNvPr id="131" name="Line 34"/>
          <p:cNvSpPr/>
          <p:nvPr/>
        </p:nvSpPr>
        <p:spPr>
          <a:xfrm>
            <a:off x="0" y="2060640"/>
            <a:ext cx="9144000" cy="1440"/>
          </a:xfrm>
          <a:prstGeom prst="line">
            <a:avLst/>
          </a:prstGeom>
          <a:ln w="25560">
            <a:solidFill>
              <a:srgbClr val="92d050"/>
            </a:solidFill>
            <a:miter/>
          </a:ln>
        </p:spPr>
        <p:style>
          <a:lnRef idx="0"/>
          <a:fillRef idx="0"/>
          <a:effectRef idx="0"/>
          <a:fontRef idx="minor"/>
        </p:style>
      </p:sp>
      <p:sp>
        <p:nvSpPr>
          <p:cNvPr id="132" name="Line 35"/>
          <p:cNvSpPr/>
          <p:nvPr/>
        </p:nvSpPr>
        <p:spPr>
          <a:xfrm>
            <a:off x="0" y="907920"/>
            <a:ext cx="9144000" cy="6480"/>
          </a:xfrm>
          <a:prstGeom prst="line">
            <a:avLst/>
          </a:prstGeom>
          <a:ln w="25560">
            <a:solidFill>
              <a:srgbClr val="0070c0"/>
            </a:solidFill>
            <a:miter/>
          </a:ln>
        </p:spPr>
        <p:style>
          <a:lnRef idx="0"/>
          <a:fillRef idx="0"/>
          <a:effectRef idx="0"/>
          <a:fontRef idx="minor"/>
        </p:style>
      </p:sp>
      <p:sp>
        <p:nvSpPr>
          <p:cNvPr id="133" name="CustomShape 36"/>
          <p:cNvSpPr/>
          <p:nvPr/>
        </p:nvSpPr>
        <p:spPr>
          <a:xfrm>
            <a:off x="1835280" y="2205000"/>
            <a:ext cx="2160360" cy="1800360"/>
          </a:xfrm>
          <a:prstGeom prst="rect">
            <a:avLst/>
          </a:prstGeom>
          <a:noFill/>
          <a:ln w="25560">
            <a:solidFill>
              <a:srgbClr val="92d050"/>
            </a:solidFill>
            <a:miter/>
          </a:ln>
        </p:spPr>
        <p:style>
          <a:lnRef idx="0"/>
          <a:fillRef idx="0"/>
          <a:effectRef idx="0"/>
          <a:fontRef idx="minor"/>
        </p:style>
      </p:sp>
      <p:sp>
        <p:nvSpPr>
          <p:cNvPr id="134" name="CustomShape 37"/>
          <p:cNvSpPr/>
          <p:nvPr/>
        </p:nvSpPr>
        <p:spPr>
          <a:xfrm>
            <a:off x="5364000" y="2205000"/>
            <a:ext cx="3672000" cy="2016000"/>
          </a:xfrm>
          <a:prstGeom prst="rect">
            <a:avLst/>
          </a:prstGeom>
          <a:noFill/>
          <a:ln w="25560">
            <a:solidFill>
              <a:srgbClr val="92d050"/>
            </a:solidFill>
            <a:miter/>
          </a:ln>
        </p:spPr>
        <p:style>
          <a:lnRef idx="0"/>
          <a:fillRef idx="0"/>
          <a:effectRef idx="0"/>
          <a:fontRef idx="minor"/>
        </p:style>
      </p:sp>
      <p:sp>
        <p:nvSpPr>
          <p:cNvPr id="135" name="Line 38"/>
          <p:cNvSpPr/>
          <p:nvPr/>
        </p:nvSpPr>
        <p:spPr>
          <a:xfrm>
            <a:off x="5940360" y="1052640"/>
            <a:ext cx="935280" cy="1440"/>
          </a:xfrm>
          <a:prstGeom prst="line">
            <a:avLst/>
          </a:prstGeom>
          <a:ln w="19080">
            <a:solidFill>
              <a:srgbClr val="000000"/>
            </a:solidFill>
            <a:miter/>
          </a:ln>
        </p:spPr>
        <p:style>
          <a:lnRef idx="0"/>
          <a:fillRef idx="0"/>
          <a:effectRef idx="0"/>
          <a:fontRef idx="minor"/>
        </p:style>
      </p:sp>
      <p:sp>
        <p:nvSpPr>
          <p:cNvPr id="136" name="Line 39"/>
          <p:cNvSpPr/>
          <p:nvPr/>
        </p:nvSpPr>
        <p:spPr>
          <a:xfrm flipH="1">
            <a:off x="6079680" y="2421000"/>
            <a:ext cx="584280" cy="1440"/>
          </a:xfrm>
          <a:prstGeom prst="line">
            <a:avLst/>
          </a:prstGeom>
          <a:ln w="19080">
            <a:solidFill>
              <a:srgbClr val="000000"/>
            </a:solidFill>
            <a:miter/>
          </a:ln>
        </p:spPr>
        <p:style>
          <a:lnRef idx="0"/>
          <a:fillRef idx="0"/>
          <a:effectRef idx="0"/>
          <a:fontRef idx="minor"/>
        </p:style>
      </p:sp>
      <p:sp>
        <p:nvSpPr>
          <p:cNvPr id="137" name="Line 40"/>
          <p:cNvSpPr/>
          <p:nvPr/>
        </p:nvSpPr>
        <p:spPr>
          <a:xfrm>
            <a:off x="6516720" y="4941720"/>
            <a:ext cx="1440" cy="648000"/>
          </a:xfrm>
          <a:prstGeom prst="line">
            <a:avLst/>
          </a:prstGeom>
          <a:ln w="19080">
            <a:solidFill>
              <a:srgbClr val="000000"/>
            </a:solidFill>
            <a:miter/>
          </a:ln>
        </p:spPr>
        <p:style>
          <a:lnRef idx="0"/>
          <a:fillRef idx="0"/>
          <a:effectRef idx="0"/>
          <a:fontRef idx="minor"/>
        </p:style>
      </p:sp>
      <p:sp>
        <p:nvSpPr>
          <p:cNvPr id="138" name="Line 41"/>
          <p:cNvSpPr/>
          <p:nvPr/>
        </p:nvSpPr>
        <p:spPr>
          <a:xfrm>
            <a:off x="3780000" y="2852640"/>
            <a:ext cx="1944360" cy="1800"/>
          </a:xfrm>
          <a:prstGeom prst="line">
            <a:avLst/>
          </a:prstGeom>
          <a:ln w="19080">
            <a:solidFill>
              <a:srgbClr val="000000"/>
            </a:solidFill>
            <a:miter/>
          </a:ln>
        </p:spPr>
        <p:style>
          <a:lnRef idx="0"/>
          <a:fillRef idx="0"/>
          <a:effectRef idx="0"/>
          <a:fontRef idx="minor"/>
        </p:style>
      </p:sp>
      <p:sp>
        <p:nvSpPr>
          <p:cNvPr id="139" name="Line 42"/>
          <p:cNvSpPr/>
          <p:nvPr/>
        </p:nvSpPr>
        <p:spPr>
          <a:xfrm>
            <a:off x="5724360" y="2565360"/>
            <a:ext cx="1800" cy="287280"/>
          </a:xfrm>
          <a:prstGeom prst="line">
            <a:avLst/>
          </a:prstGeom>
          <a:ln w="19080">
            <a:solidFill>
              <a:srgbClr val="000000"/>
            </a:solidFill>
            <a:miter/>
          </a:ln>
        </p:spPr>
        <p:style>
          <a:lnRef idx="0"/>
          <a:fillRef idx="0"/>
          <a:effectRef idx="0"/>
          <a:fontRef idx="minor"/>
        </p:style>
      </p:sp>
      <p:sp>
        <p:nvSpPr>
          <p:cNvPr id="140" name="Line 43"/>
          <p:cNvSpPr/>
          <p:nvPr/>
        </p:nvSpPr>
        <p:spPr>
          <a:xfrm>
            <a:off x="1763640" y="4581360"/>
            <a:ext cx="792360" cy="1800"/>
          </a:xfrm>
          <a:prstGeom prst="line">
            <a:avLst/>
          </a:prstGeom>
          <a:ln w="19080">
            <a:solidFill>
              <a:srgbClr val="000000"/>
            </a:solidFill>
            <a:miter/>
          </a:ln>
        </p:spPr>
        <p:style>
          <a:lnRef idx="0"/>
          <a:fillRef idx="0"/>
          <a:effectRef idx="0"/>
          <a:fontRef idx="minor"/>
        </p:style>
      </p:sp>
      <p:sp>
        <p:nvSpPr>
          <p:cNvPr id="141" name="Line 44"/>
          <p:cNvSpPr/>
          <p:nvPr/>
        </p:nvSpPr>
        <p:spPr>
          <a:xfrm flipV="1">
            <a:off x="3492360" y="4570560"/>
            <a:ext cx="1871640" cy="15840"/>
          </a:xfrm>
          <a:prstGeom prst="line">
            <a:avLst/>
          </a:prstGeom>
          <a:ln w="19080">
            <a:solidFill>
              <a:srgbClr val="000000"/>
            </a:solidFill>
            <a:miter/>
          </a:ln>
        </p:spPr>
        <p:style>
          <a:lnRef idx="0"/>
          <a:fillRef idx="0"/>
          <a:effectRef idx="0"/>
          <a:fontRef idx="minor"/>
        </p:style>
      </p:sp>
      <p:sp>
        <p:nvSpPr>
          <p:cNvPr id="142" name="Line 45"/>
          <p:cNvSpPr/>
          <p:nvPr/>
        </p:nvSpPr>
        <p:spPr>
          <a:xfrm>
            <a:off x="6084720" y="4575240"/>
            <a:ext cx="287640" cy="6120"/>
          </a:xfrm>
          <a:prstGeom prst="line">
            <a:avLst/>
          </a:prstGeom>
          <a:ln w="19080">
            <a:solidFill>
              <a:srgbClr val="000000"/>
            </a:solidFill>
            <a:miter/>
          </a:ln>
        </p:spPr>
        <p:style>
          <a:lnRef idx="0"/>
          <a:fillRef idx="0"/>
          <a:effectRef idx="0"/>
          <a:fontRef idx="minor"/>
        </p:style>
      </p:sp>
      <p:sp>
        <p:nvSpPr>
          <p:cNvPr id="143" name="Line 46"/>
          <p:cNvSpPr/>
          <p:nvPr/>
        </p:nvSpPr>
        <p:spPr>
          <a:xfrm>
            <a:off x="1692360" y="4869000"/>
            <a:ext cx="863640" cy="1440"/>
          </a:xfrm>
          <a:prstGeom prst="line">
            <a:avLst/>
          </a:prstGeom>
          <a:ln w="19080">
            <a:solidFill>
              <a:srgbClr val="000000"/>
            </a:solidFill>
            <a:miter/>
          </a:ln>
        </p:spPr>
        <p:style>
          <a:lnRef idx="0"/>
          <a:fillRef idx="0"/>
          <a:effectRef idx="0"/>
          <a:fontRef idx="minor"/>
        </p:style>
      </p:sp>
      <p:sp>
        <p:nvSpPr>
          <p:cNvPr id="144" name="Line 47"/>
          <p:cNvSpPr/>
          <p:nvPr/>
        </p:nvSpPr>
        <p:spPr>
          <a:xfrm flipV="1">
            <a:off x="3419640" y="4859280"/>
            <a:ext cx="1944360" cy="14400"/>
          </a:xfrm>
          <a:prstGeom prst="line">
            <a:avLst/>
          </a:prstGeom>
          <a:ln w="19080">
            <a:solidFill>
              <a:srgbClr val="000000"/>
            </a:solidFill>
            <a:miter/>
          </a:ln>
        </p:spPr>
        <p:style>
          <a:lnRef idx="0"/>
          <a:fillRef idx="0"/>
          <a:effectRef idx="0"/>
          <a:fontRef idx="minor"/>
        </p:style>
      </p:sp>
      <p:sp>
        <p:nvSpPr>
          <p:cNvPr id="145" name="Line 48"/>
          <p:cNvSpPr/>
          <p:nvPr/>
        </p:nvSpPr>
        <p:spPr>
          <a:xfrm>
            <a:off x="6012000" y="4869000"/>
            <a:ext cx="360360" cy="1440"/>
          </a:xfrm>
          <a:prstGeom prst="line">
            <a:avLst/>
          </a:prstGeom>
          <a:ln w="19080">
            <a:solidFill>
              <a:srgbClr val="000000"/>
            </a:solidFill>
            <a:miter/>
          </a:ln>
        </p:spPr>
        <p:style>
          <a:lnRef idx="0"/>
          <a:fillRef idx="0"/>
          <a:effectRef idx="0"/>
          <a:fontRef idx="minor"/>
        </p:style>
      </p:sp>
      <p:sp>
        <p:nvSpPr>
          <p:cNvPr id="146" name="Line 49"/>
          <p:cNvSpPr/>
          <p:nvPr/>
        </p:nvSpPr>
        <p:spPr>
          <a:xfrm>
            <a:off x="2916360" y="3933720"/>
            <a:ext cx="1440" cy="514440"/>
          </a:xfrm>
          <a:prstGeom prst="line">
            <a:avLst/>
          </a:prstGeom>
          <a:ln w="19080">
            <a:solidFill>
              <a:srgbClr val="000000"/>
            </a:solidFill>
            <a:miter/>
          </a:ln>
        </p:spPr>
        <p:style>
          <a:lnRef idx="0"/>
          <a:fillRef idx="0"/>
          <a:effectRef idx="0"/>
          <a:fontRef idx="minor"/>
        </p:style>
      </p:sp>
      <p:sp>
        <p:nvSpPr>
          <p:cNvPr id="147" name="Line 50"/>
          <p:cNvSpPr/>
          <p:nvPr/>
        </p:nvSpPr>
        <p:spPr>
          <a:xfrm>
            <a:off x="2771640" y="836640"/>
            <a:ext cx="1800" cy="1440000"/>
          </a:xfrm>
          <a:prstGeom prst="line">
            <a:avLst/>
          </a:prstGeom>
          <a:ln w="19080">
            <a:solidFill>
              <a:srgbClr val="000000"/>
            </a:solidFill>
            <a:miter/>
          </a:ln>
        </p:spPr>
        <p:style>
          <a:lnRef idx="0"/>
          <a:fillRef idx="0"/>
          <a:effectRef idx="0"/>
          <a:fontRef idx="minor"/>
        </p:style>
      </p:sp>
      <p:sp>
        <p:nvSpPr>
          <p:cNvPr id="148" name="Line 51"/>
          <p:cNvSpPr/>
          <p:nvPr/>
        </p:nvSpPr>
        <p:spPr>
          <a:xfrm>
            <a:off x="971640" y="836640"/>
            <a:ext cx="1440" cy="3600360"/>
          </a:xfrm>
          <a:prstGeom prst="line">
            <a:avLst/>
          </a:prstGeom>
          <a:ln w="19080">
            <a:solidFill>
              <a:srgbClr val="000000"/>
            </a:solidFill>
            <a:miter/>
          </a:ln>
        </p:spPr>
        <p:style>
          <a:lnRef idx="0"/>
          <a:fillRef idx="0"/>
          <a:effectRef idx="0"/>
          <a:fontRef idx="minor"/>
        </p:style>
      </p:sp>
      <p:sp>
        <p:nvSpPr>
          <p:cNvPr id="149" name="Line 52"/>
          <p:cNvSpPr/>
          <p:nvPr/>
        </p:nvSpPr>
        <p:spPr>
          <a:xfrm>
            <a:off x="971640" y="4581360"/>
            <a:ext cx="1440" cy="287640"/>
          </a:xfrm>
          <a:prstGeom prst="line">
            <a:avLst/>
          </a:prstGeom>
          <a:ln w="19080">
            <a:solidFill>
              <a:srgbClr val="000000"/>
            </a:solidFill>
            <a:miter/>
          </a:ln>
        </p:spPr>
        <p:style>
          <a:lnRef idx="0"/>
          <a:fillRef idx="0"/>
          <a:effectRef idx="0"/>
          <a:fontRef idx="minor"/>
        </p:style>
      </p:sp>
      <p:sp>
        <p:nvSpPr>
          <p:cNvPr id="150" name="Line 53"/>
          <p:cNvSpPr/>
          <p:nvPr/>
        </p:nvSpPr>
        <p:spPr>
          <a:xfrm>
            <a:off x="2916360" y="4581360"/>
            <a:ext cx="1440" cy="287640"/>
          </a:xfrm>
          <a:prstGeom prst="line">
            <a:avLst/>
          </a:prstGeom>
          <a:ln w="19080">
            <a:solidFill>
              <a:srgbClr val="000000"/>
            </a:solidFill>
            <a:miter/>
          </a:ln>
        </p:spPr>
        <p:style>
          <a:lnRef idx="0"/>
          <a:fillRef idx="0"/>
          <a:effectRef idx="0"/>
          <a:fontRef idx="minor"/>
        </p:style>
      </p:sp>
      <p:sp>
        <p:nvSpPr>
          <p:cNvPr id="151" name="Line 54"/>
          <p:cNvSpPr/>
          <p:nvPr/>
        </p:nvSpPr>
        <p:spPr>
          <a:xfrm>
            <a:off x="5724360" y="4581360"/>
            <a:ext cx="1800" cy="287640"/>
          </a:xfrm>
          <a:prstGeom prst="line">
            <a:avLst/>
          </a:prstGeom>
          <a:ln w="19080">
            <a:solidFill>
              <a:srgbClr val="000000"/>
            </a:solidFill>
            <a:miter/>
          </a:ln>
        </p:spPr>
        <p:style>
          <a:lnRef idx="0"/>
          <a:fillRef idx="0"/>
          <a:effectRef idx="0"/>
          <a:fontRef idx="minor"/>
        </p:style>
      </p:sp>
      <p:sp>
        <p:nvSpPr>
          <p:cNvPr id="152" name="Line 55"/>
          <p:cNvSpPr/>
          <p:nvPr/>
        </p:nvSpPr>
        <p:spPr>
          <a:xfrm>
            <a:off x="6516720" y="4581360"/>
            <a:ext cx="1440" cy="420840"/>
          </a:xfrm>
          <a:prstGeom prst="line">
            <a:avLst/>
          </a:prstGeom>
          <a:ln w="19080">
            <a:solidFill>
              <a:srgbClr val="000000"/>
            </a:solidFill>
            <a:miter/>
          </a:ln>
        </p:spPr>
        <p:style>
          <a:lnRef idx="0"/>
          <a:fillRef idx="0"/>
          <a:effectRef idx="0"/>
          <a:fontRef idx="minor"/>
        </p:style>
      </p:sp>
      <p:sp>
        <p:nvSpPr>
          <p:cNvPr id="153" name="Line 56"/>
          <p:cNvSpPr/>
          <p:nvPr/>
        </p:nvSpPr>
        <p:spPr>
          <a:xfrm>
            <a:off x="7020000" y="1916280"/>
            <a:ext cx="1440" cy="288720"/>
          </a:xfrm>
          <a:prstGeom prst="line">
            <a:avLst/>
          </a:prstGeom>
          <a:ln w="19080">
            <a:solidFill>
              <a:srgbClr val="000000"/>
            </a:solidFill>
            <a:miter/>
          </a:ln>
        </p:spPr>
        <p:style>
          <a:lnRef idx="0"/>
          <a:fillRef idx="0"/>
          <a:effectRef idx="0"/>
          <a:fontRef idx="minor"/>
        </p:style>
      </p:sp>
      <p:sp>
        <p:nvSpPr>
          <p:cNvPr id="154" name="Line 57"/>
          <p:cNvSpPr/>
          <p:nvPr/>
        </p:nvSpPr>
        <p:spPr>
          <a:xfrm>
            <a:off x="7667640" y="1197000"/>
            <a:ext cx="1440" cy="1511280"/>
          </a:xfrm>
          <a:prstGeom prst="line">
            <a:avLst/>
          </a:prstGeom>
          <a:ln w="19080">
            <a:solidFill>
              <a:srgbClr val="000000"/>
            </a:solidFill>
            <a:miter/>
          </a:ln>
        </p:spPr>
        <p:style>
          <a:lnRef idx="0"/>
          <a:fillRef idx="0"/>
          <a:effectRef idx="0"/>
          <a:fontRef idx="minor"/>
        </p:style>
      </p:sp>
      <p:sp>
        <p:nvSpPr>
          <p:cNvPr id="155" name="Line 58"/>
          <p:cNvSpPr/>
          <p:nvPr/>
        </p:nvSpPr>
        <p:spPr>
          <a:xfrm>
            <a:off x="8459640" y="1989000"/>
            <a:ext cx="1800" cy="1800360"/>
          </a:xfrm>
          <a:prstGeom prst="line">
            <a:avLst/>
          </a:prstGeom>
          <a:ln w="19080">
            <a:solidFill>
              <a:srgbClr val="000000"/>
            </a:solidFill>
            <a:miter/>
          </a:ln>
        </p:spPr>
        <p:style>
          <a:lnRef idx="0"/>
          <a:fillRef idx="0"/>
          <a:effectRef idx="0"/>
          <a:fontRef idx="minor"/>
        </p:style>
      </p:sp>
      <p:sp>
        <p:nvSpPr>
          <p:cNvPr id="156" name="Line 59"/>
          <p:cNvSpPr/>
          <p:nvPr/>
        </p:nvSpPr>
        <p:spPr>
          <a:xfrm>
            <a:off x="5724360" y="2852640"/>
            <a:ext cx="1800" cy="1584360"/>
          </a:xfrm>
          <a:prstGeom prst="line">
            <a:avLst/>
          </a:prstGeom>
          <a:ln w="19080">
            <a:solidFill>
              <a:srgbClr val="000000"/>
            </a:solidFill>
            <a:miter/>
          </a:ln>
        </p:spPr>
        <p:style>
          <a:lnRef idx="0"/>
          <a:fillRef idx="0"/>
          <a:effectRef idx="0"/>
          <a:fontRef idx="minor"/>
        </p:style>
      </p:sp>
      <p:sp>
        <p:nvSpPr>
          <p:cNvPr id="157" name="Line 60"/>
          <p:cNvSpPr/>
          <p:nvPr/>
        </p:nvSpPr>
        <p:spPr>
          <a:xfrm>
            <a:off x="6516720" y="4221000"/>
            <a:ext cx="1440" cy="493920"/>
          </a:xfrm>
          <a:prstGeom prst="line">
            <a:avLst/>
          </a:prstGeom>
          <a:ln w="19080">
            <a:solidFill>
              <a:srgbClr val="000000"/>
            </a:solidFill>
            <a:miter/>
          </a:ln>
        </p:spPr>
        <p:style>
          <a:lnRef idx="0"/>
          <a:fillRef idx="0"/>
          <a:effectRef idx="0"/>
          <a:fontRef idx="minor"/>
        </p:style>
      </p:sp>
      <p:sp>
        <p:nvSpPr>
          <p:cNvPr id="158" name="Line 61"/>
          <p:cNvSpPr/>
          <p:nvPr/>
        </p:nvSpPr>
        <p:spPr>
          <a:xfrm flipV="1">
            <a:off x="1332000" y="5800680"/>
            <a:ext cx="4608360" cy="14400"/>
          </a:xfrm>
          <a:prstGeom prst="line">
            <a:avLst/>
          </a:prstGeom>
          <a:ln w="19080">
            <a:solidFill>
              <a:srgbClr val="000000"/>
            </a:solidFill>
            <a:miter/>
          </a:ln>
        </p:spPr>
        <p:style>
          <a:lnRef idx="0"/>
          <a:fillRef idx="0"/>
          <a:effectRef idx="0"/>
          <a:fontRef idx="minor"/>
        </p:style>
      </p:sp>
      <p:sp>
        <p:nvSpPr>
          <p:cNvPr id="159" name="Line 62"/>
          <p:cNvSpPr/>
          <p:nvPr/>
        </p:nvSpPr>
        <p:spPr>
          <a:xfrm>
            <a:off x="971640" y="5516640"/>
            <a:ext cx="1440" cy="216000"/>
          </a:xfrm>
          <a:prstGeom prst="line">
            <a:avLst/>
          </a:prstGeom>
          <a:ln w="19080">
            <a:solidFill>
              <a:srgbClr val="000000"/>
            </a:solidFill>
            <a:miter/>
          </a:ln>
        </p:spPr>
        <p:style>
          <a:lnRef idx="0"/>
          <a:fillRef idx="0"/>
          <a:effectRef idx="0"/>
          <a:fontRef idx="minor"/>
        </p:style>
      </p:sp>
      <p:sp>
        <p:nvSpPr>
          <p:cNvPr id="160" name="CustomShape 63"/>
          <p:cNvSpPr/>
          <p:nvPr/>
        </p:nvSpPr>
        <p:spPr>
          <a:xfrm>
            <a:off x="6443640" y="1341360"/>
            <a:ext cx="2700360" cy="3095640"/>
          </a:xfrm>
          <a:custGeom>
            <a:avLst/>
            <a:gdLst/>
            <a:ahLst/>
            <a:rect l="0" t="0" r="r" b="b"/>
            <a:pathLst>
              <a:path w="7503" h="8600">
                <a:moveTo>
                  <a:pt x="1250" y="0"/>
                </a:moveTo>
                <a:cubicBezTo>
                  <a:pt x="625" y="0"/>
                  <a:pt x="0" y="625"/>
                  <a:pt x="0" y="1250"/>
                </a:cubicBezTo>
                <a:lnTo>
                  <a:pt x="0" y="7349"/>
                </a:lnTo>
                <a:cubicBezTo>
                  <a:pt x="0" y="7974"/>
                  <a:pt x="625" y="8599"/>
                  <a:pt x="1250" y="8599"/>
                </a:cubicBezTo>
                <a:lnTo>
                  <a:pt x="6251" y="8599"/>
                </a:lnTo>
                <a:cubicBezTo>
                  <a:pt x="6876" y="8599"/>
                  <a:pt x="7502" y="7974"/>
                  <a:pt x="7502" y="7349"/>
                </a:cubicBezTo>
                <a:lnTo>
                  <a:pt x="7502" y="1250"/>
                </a:lnTo>
                <a:cubicBezTo>
                  <a:pt x="7502" y="625"/>
                  <a:pt x="6876" y="0"/>
                  <a:pt x="6251" y="0"/>
                </a:cubicBezTo>
                <a:lnTo>
                  <a:pt x="1250" y="0"/>
                </a:lnTo>
              </a:path>
            </a:pathLst>
          </a:custGeom>
          <a:noFill/>
          <a:ln w="25560">
            <a:solidFill>
              <a:srgbClr val="ff0000"/>
            </a:solidFill>
            <a:custDash>
              <a:ds d="100000" sp="100000"/>
            </a:custDash>
            <a:miter/>
          </a:ln>
        </p:spPr>
        <p:style>
          <a:lnRef idx="0"/>
          <a:fillRef idx="0"/>
          <a:effectRef idx="0"/>
          <a:fontRef idx="minor"/>
        </p:style>
      </p:sp>
      <p:sp>
        <p:nvSpPr>
          <p:cNvPr id="161" name="CustomShape 64"/>
          <p:cNvSpPr/>
          <p:nvPr/>
        </p:nvSpPr>
        <p:spPr>
          <a:xfrm>
            <a:off x="5724360" y="5516640"/>
            <a:ext cx="1943280" cy="504720"/>
          </a:xfrm>
          <a:custGeom>
            <a:avLst/>
            <a:gdLst/>
            <a:ahLst/>
            <a:rect l="0" t="0" r="r" b="b"/>
            <a:pathLst>
              <a:path w="5400" h="1404">
                <a:moveTo>
                  <a:pt x="233" y="0"/>
                </a:moveTo>
                <a:cubicBezTo>
                  <a:pt x="116" y="0"/>
                  <a:pt x="0" y="116"/>
                  <a:pt x="0" y="233"/>
                </a:cubicBezTo>
                <a:lnTo>
                  <a:pt x="0" y="1169"/>
                </a:lnTo>
                <a:cubicBezTo>
                  <a:pt x="0" y="1286"/>
                  <a:pt x="116" y="1403"/>
                  <a:pt x="233" y="1403"/>
                </a:cubicBezTo>
                <a:lnTo>
                  <a:pt x="5165" y="1403"/>
                </a:lnTo>
                <a:cubicBezTo>
                  <a:pt x="5282" y="1403"/>
                  <a:pt x="5399" y="1286"/>
                  <a:pt x="5399" y="1169"/>
                </a:cubicBezTo>
                <a:lnTo>
                  <a:pt x="5399" y="233"/>
                </a:lnTo>
                <a:cubicBezTo>
                  <a:pt x="5399" y="116"/>
                  <a:pt x="5282" y="0"/>
                  <a:pt x="5165" y="0"/>
                </a:cubicBezTo>
                <a:lnTo>
                  <a:pt x="233" y="0"/>
                </a:lnTo>
              </a:path>
            </a:pathLst>
          </a:custGeom>
          <a:noFill/>
          <a:ln w="25560">
            <a:solidFill>
              <a:srgbClr val="ff0000"/>
            </a:solidFill>
            <a:custDash>
              <a:ds d="100000" sp="100000"/>
            </a:custDash>
            <a:miter/>
          </a:ln>
        </p:spPr>
        <p:style>
          <a:lnRef idx="0"/>
          <a:fillRef idx="0"/>
          <a:effectRef idx="0"/>
          <a:fontRef idx="minor"/>
        </p:style>
      </p:sp>
    </p:spTree>
  </p:cSld>
  <p:timing>
    <p:tnLst>
      <p:par>
        <p:cTn id="3" dur="indefinite" restart="never" nodeType="tmRoot">
          <p:childTnLst>
            <p:seq>
              <p:cTn id="4" dur="indefinite" nodeType="mainSeq">
                <p:childTnLst>
                  <p:par>
                    <p:cTn id="5" dur="indefinite" nodeType="clickEffect" fill="hold">
                      <p:stCondLst>
                        <p:cond delay="indefinite"/>
                      </p:stCondLst>
                      <p:childTnLst>
                        <p:par>
                          <p:cTn id="6" dur="indefinite" nodeType="clickEffect" fill="hold">
                            <p:stCondLst>
                              <p:cond delay="0"/>
                            </p:stCondLst>
                            <p:childTnLst>
                              <p:par>
                                <p:cTn id="7" dur="indefinite" nodeType="clickEffect" fill="hold" presetClass="entr" presetID="22" presetSubtype="4">
                                  <p:stCondLst>
                                    <p:cond delay="0"/>
                                  </p:stCondLst>
                                  <p:childTnLst>
                                    <p:set>
                                      <p:cBhvr>
                                        <p:cTn id="8" dur="1" fill="hold">
                                          <p:stCondLst>
                                            <p:cond delay="0"/>
                                          </p:stCondLst>
                                        </p:cTn>
                                        <p:tgtEl>
                                          <p:spTgt spid="161"/>
                                        </p:tgtEl>
                                        <p:attrNameLst>
                                          <p:attrName>style.visibility</p:attrName>
                                        </p:attrNameLst>
                                      </p:cBhvr>
                                      <p:to>
                                        <p:strVal val="visible"/>
                                      </p:to>
                                    </p:set>
                                    <p:animEffect filter="wipe(down)" transition="out">
                                      <p:cBhvr additive="repl">
                                        <p:cTn id="9" dur="500"/>
                                        <p:tgtEl>
                                          <p:spTgt spid="161"/>
                                        </p:tgtEl>
                                      </p:cBhvr>
                                    </p:animEffect>
                                  </p:childTnLst>
                                </p:cTn>
                              </p:par>
                            </p:childTnLst>
                          </p:cTn>
                        </p:par>
                      </p:childTnLst>
                    </p:cTn>
                  </p:par>
                  <p:par>
                    <p:cTn id="10" dur="indefinite" nodeType="clickEffect" fill="hold">
                      <p:stCondLst>
                        <p:cond delay="indefinite"/>
                      </p:stCondLst>
                      <p:childTnLst>
                        <p:par>
                          <p:cTn id="11" dur="indefinite" nodeType="clickEffect" fill="hold">
                            <p:stCondLst>
                              <p:cond delay="0"/>
                            </p:stCondLst>
                            <p:childTnLst>
                              <p:par>
                                <p:cTn id="12" dur="indefinite" nodeType="clickEffect" fill="hold" presetClass="entr" presetID="22" presetSubtype="4">
                                  <p:stCondLst>
                                    <p:cond delay="0"/>
                                  </p:stCondLst>
                                  <p:childTnLst>
                                    <p:set>
                                      <p:cBhvr>
                                        <p:cTn id="13" dur="1" fill="hold">
                                          <p:stCondLst>
                                            <p:cond delay="0"/>
                                          </p:stCondLst>
                                        </p:cTn>
                                        <p:tgtEl>
                                          <p:spTgt spid="160"/>
                                        </p:tgtEl>
                                        <p:attrNameLst>
                                          <p:attrName>style.visibility</p:attrName>
                                        </p:attrNameLst>
                                      </p:cBhvr>
                                      <p:to>
                                        <p:strVal val="visible"/>
                                      </p:to>
                                    </p:set>
                                    <p:animEffect filter="wipe(down)" transition="out">
                                      <p:cBhvr additive="repl">
                                        <p:cTn id="14" dur="500"/>
                                        <p:tgtEl>
                                          <p:spTgt spid="16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2" name="CustomShape 1"/>
          <p:cNvSpPr/>
          <p:nvPr/>
        </p:nvSpPr>
        <p:spPr>
          <a:xfrm>
            <a:off x="684360" y="0"/>
            <a:ext cx="79200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ffffff"/>
                </a:solidFill>
                <a:latin typeface="Arial"/>
              </a:rPr>
              <a:t>SCHEMA DE L</a:t>
            </a:r>
            <a:r>
              <a:rPr b="1" lang="ja-JP" sz="1800" spc="-1" strike="noStrike">
                <a:solidFill>
                  <a:srgbClr val="ffffff"/>
                </a:solidFill>
                <a:latin typeface="Arial"/>
              </a:rPr>
              <a:t>’</a:t>
            </a:r>
            <a:r>
              <a:rPr b="1" lang="fr-FR" sz="1800" spc="-1" strike="noStrike">
                <a:solidFill>
                  <a:srgbClr val="ffffff"/>
                </a:solidFill>
                <a:latin typeface="Arial"/>
              </a:rPr>
              <a:t>ORGANISATION DU SPORT EN FRANCE</a:t>
            </a:r>
            <a:endParaRPr b="0" lang="fr-FR" sz="1800" spc="-1" strike="noStrike">
              <a:solidFill>
                <a:srgbClr val="000000"/>
              </a:solidFill>
              <a:latin typeface="Arial"/>
            </a:endParaRPr>
          </a:p>
        </p:txBody>
      </p:sp>
      <p:sp>
        <p:nvSpPr>
          <p:cNvPr id="163" name="CustomShape 2"/>
          <p:cNvSpPr/>
          <p:nvPr/>
        </p:nvSpPr>
        <p:spPr>
          <a:xfrm>
            <a:off x="826920" y="333360"/>
            <a:ext cx="208944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0000"/>
                </a:solidFill>
                <a:latin typeface="Arial"/>
              </a:rPr>
              <a:t>POUVOIRS PUBLICS</a:t>
            </a:r>
            <a:endParaRPr b="0" lang="fr-FR" sz="1200" spc="-1" strike="noStrike">
              <a:solidFill>
                <a:srgbClr val="000000"/>
              </a:solidFill>
              <a:latin typeface="Arial"/>
            </a:endParaRPr>
          </a:p>
        </p:txBody>
      </p:sp>
      <p:sp>
        <p:nvSpPr>
          <p:cNvPr id="164" name="CustomShape 3"/>
          <p:cNvSpPr/>
          <p:nvPr/>
        </p:nvSpPr>
        <p:spPr>
          <a:xfrm>
            <a:off x="4716360" y="333360"/>
            <a:ext cx="403236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0000"/>
                </a:solidFill>
                <a:latin typeface="Arial"/>
              </a:rPr>
              <a:t>MOUVEMENT SPORTIF</a:t>
            </a:r>
            <a:endParaRPr b="0" lang="fr-FR" sz="1200" spc="-1" strike="noStrike">
              <a:solidFill>
                <a:srgbClr val="000000"/>
              </a:solidFill>
              <a:latin typeface="Arial"/>
            </a:endParaRPr>
          </a:p>
        </p:txBody>
      </p:sp>
      <p:sp>
        <p:nvSpPr>
          <p:cNvPr id="165" name="CustomShape 4"/>
          <p:cNvSpPr/>
          <p:nvPr/>
        </p:nvSpPr>
        <p:spPr>
          <a:xfrm>
            <a:off x="0" y="549360"/>
            <a:ext cx="219564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r>
              <a:rPr b="1" lang="fr-FR" sz="1200" spc="-1" strike="noStrike">
                <a:solidFill>
                  <a:srgbClr val="000000"/>
                </a:solidFill>
                <a:latin typeface="Arial"/>
              </a:rPr>
              <a:t>Collectivités Territoriales </a:t>
            </a:r>
            <a:endParaRPr b="0" lang="fr-FR" sz="1200" spc="-1" strike="noStrike">
              <a:solidFill>
                <a:srgbClr val="000000"/>
              </a:solidFill>
              <a:latin typeface="Arial"/>
            </a:endParaRPr>
          </a:p>
        </p:txBody>
      </p:sp>
      <p:sp>
        <p:nvSpPr>
          <p:cNvPr id="166" name="CustomShape 5"/>
          <p:cNvSpPr/>
          <p:nvPr/>
        </p:nvSpPr>
        <p:spPr>
          <a:xfrm>
            <a:off x="2268360" y="549360"/>
            <a:ext cx="107964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0000"/>
                </a:solidFill>
                <a:latin typeface="Arial"/>
              </a:rPr>
              <a:t>Etat</a:t>
            </a:r>
            <a:endParaRPr b="0" lang="fr-FR" sz="1200" spc="-1" strike="noStrike">
              <a:solidFill>
                <a:srgbClr val="000000"/>
              </a:solidFill>
              <a:latin typeface="Arial"/>
            </a:endParaRPr>
          </a:p>
        </p:txBody>
      </p:sp>
      <p:sp>
        <p:nvSpPr>
          <p:cNvPr id="167" name="CustomShape 6"/>
          <p:cNvSpPr/>
          <p:nvPr/>
        </p:nvSpPr>
        <p:spPr>
          <a:xfrm>
            <a:off x="1979640" y="2276640"/>
            <a:ext cx="180036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r>
              <a:rPr b="1" lang="fr-FR" sz="1200" spc="-1" strike="noStrike">
                <a:solidFill>
                  <a:srgbClr val="008000"/>
                </a:solidFill>
                <a:latin typeface="Arial"/>
              </a:rPr>
              <a:t>Ministère des Sports</a:t>
            </a:r>
            <a:endParaRPr b="0" lang="fr-FR" sz="1200" spc="-1" strike="noStrike">
              <a:solidFill>
                <a:srgbClr val="000000"/>
              </a:solidFill>
              <a:latin typeface="Arial"/>
            </a:endParaRPr>
          </a:p>
        </p:txBody>
      </p:sp>
      <p:sp>
        <p:nvSpPr>
          <p:cNvPr id="168" name="CustomShape 7"/>
          <p:cNvSpPr/>
          <p:nvPr/>
        </p:nvSpPr>
        <p:spPr>
          <a:xfrm>
            <a:off x="1835280" y="2708280"/>
            <a:ext cx="2089080" cy="1189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8000"/>
                </a:solidFill>
                <a:latin typeface="Arial"/>
              </a:rPr>
              <a:t>Direction des sports</a:t>
            </a:r>
            <a:endParaRPr b="0" lang="fr-FR" sz="1200" spc="-1" strike="noStrike">
              <a:solidFill>
                <a:srgbClr val="000000"/>
              </a:solidFill>
              <a:latin typeface="Arial"/>
            </a:endParaRPr>
          </a:p>
          <a:p>
            <a:pPr algn="ctr"/>
            <a:endParaRPr b="0" lang="fr-FR" sz="1200" spc="-1" strike="noStrike">
              <a:solidFill>
                <a:srgbClr val="000000"/>
              </a:solidFill>
              <a:latin typeface="Arial"/>
            </a:endParaRPr>
          </a:p>
          <a:p>
            <a:pPr algn="ctr"/>
            <a:r>
              <a:rPr b="1" lang="fr-FR" sz="1200" spc="-1" strike="noStrike">
                <a:solidFill>
                  <a:srgbClr val="008000"/>
                </a:solidFill>
                <a:latin typeface="Arial"/>
              </a:rPr>
              <a:t>. Sous-direction de la vie fédérale et du SHN</a:t>
            </a:r>
            <a:endParaRPr b="0" lang="fr-FR" sz="1200" spc="-1" strike="noStrike">
              <a:solidFill>
                <a:srgbClr val="000000"/>
              </a:solidFill>
              <a:latin typeface="Arial"/>
            </a:endParaRPr>
          </a:p>
          <a:p>
            <a:pPr algn="ctr"/>
            <a:r>
              <a:rPr b="1" lang="fr-FR" sz="1200" spc="-1" strike="noStrike">
                <a:solidFill>
                  <a:srgbClr val="008000"/>
                </a:solidFill>
                <a:latin typeface="Arial"/>
              </a:rPr>
              <a:t>. Action territoriale</a:t>
            </a:r>
            <a:endParaRPr b="0" lang="fr-FR" sz="1200" spc="-1" strike="noStrike">
              <a:solidFill>
                <a:srgbClr val="000000"/>
              </a:solidFill>
              <a:latin typeface="Arial"/>
            </a:endParaRPr>
          </a:p>
          <a:p>
            <a:pPr algn="ctr"/>
            <a:r>
              <a:rPr b="1" lang="fr-FR" sz="1200" spc="-1" strike="noStrike">
                <a:solidFill>
                  <a:srgbClr val="008000"/>
                </a:solidFill>
                <a:latin typeface="Arial"/>
              </a:rPr>
              <a:t>. Emploi-formation</a:t>
            </a:r>
            <a:endParaRPr b="0" lang="fr-FR" sz="1200" spc="-1" strike="noStrike">
              <a:solidFill>
                <a:srgbClr val="000000"/>
              </a:solidFill>
              <a:latin typeface="Arial"/>
            </a:endParaRPr>
          </a:p>
        </p:txBody>
      </p:sp>
      <p:sp>
        <p:nvSpPr>
          <p:cNvPr id="169" name="CustomShape 8"/>
          <p:cNvSpPr/>
          <p:nvPr/>
        </p:nvSpPr>
        <p:spPr>
          <a:xfrm>
            <a:off x="1908000" y="4437000"/>
            <a:ext cx="201636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0000"/>
                </a:solidFill>
                <a:latin typeface="Arial"/>
              </a:rPr>
              <a:t>DRJ SCS</a:t>
            </a:r>
            <a:endParaRPr b="0" lang="fr-FR" sz="1200" spc="-1" strike="noStrike">
              <a:solidFill>
                <a:srgbClr val="000000"/>
              </a:solidFill>
              <a:latin typeface="Arial"/>
            </a:endParaRPr>
          </a:p>
        </p:txBody>
      </p:sp>
      <p:sp>
        <p:nvSpPr>
          <p:cNvPr id="170" name="CustomShape 9"/>
          <p:cNvSpPr/>
          <p:nvPr/>
        </p:nvSpPr>
        <p:spPr>
          <a:xfrm>
            <a:off x="1908000" y="4724280"/>
            <a:ext cx="201636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c000"/>
                </a:solidFill>
                <a:latin typeface="Arial"/>
              </a:rPr>
              <a:t>DD CS</a:t>
            </a:r>
            <a:endParaRPr b="0" lang="fr-FR" sz="1200" spc="-1" strike="noStrike">
              <a:solidFill>
                <a:srgbClr val="000000"/>
              </a:solidFill>
              <a:latin typeface="Arial"/>
            </a:endParaRPr>
          </a:p>
        </p:txBody>
      </p:sp>
      <p:sp>
        <p:nvSpPr>
          <p:cNvPr id="171" name="CustomShape 10"/>
          <p:cNvSpPr/>
          <p:nvPr/>
        </p:nvSpPr>
        <p:spPr>
          <a:xfrm>
            <a:off x="108000" y="4437000"/>
            <a:ext cx="180000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0000"/>
                </a:solidFill>
                <a:latin typeface="Arial"/>
              </a:rPr>
              <a:t>Conseil Régional</a:t>
            </a:r>
            <a:endParaRPr b="0" lang="fr-FR" sz="1200" spc="-1" strike="noStrike">
              <a:solidFill>
                <a:srgbClr val="000000"/>
              </a:solidFill>
              <a:latin typeface="Arial"/>
            </a:endParaRPr>
          </a:p>
        </p:txBody>
      </p:sp>
      <p:sp>
        <p:nvSpPr>
          <p:cNvPr id="172" name="CustomShape 11"/>
          <p:cNvSpPr/>
          <p:nvPr/>
        </p:nvSpPr>
        <p:spPr>
          <a:xfrm>
            <a:off x="179280" y="4724280"/>
            <a:ext cx="165600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c000"/>
                </a:solidFill>
                <a:latin typeface="Arial"/>
              </a:rPr>
              <a:t>Conseil  Général</a:t>
            </a:r>
            <a:endParaRPr b="0" lang="fr-FR" sz="1200" spc="-1" strike="noStrike">
              <a:solidFill>
                <a:srgbClr val="000000"/>
              </a:solidFill>
              <a:latin typeface="Arial"/>
            </a:endParaRPr>
          </a:p>
        </p:txBody>
      </p:sp>
      <p:sp>
        <p:nvSpPr>
          <p:cNvPr id="173" name="CustomShape 12"/>
          <p:cNvSpPr/>
          <p:nvPr/>
        </p:nvSpPr>
        <p:spPr>
          <a:xfrm>
            <a:off x="179280" y="5084640"/>
            <a:ext cx="1871640" cy="459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r>
              <a:rPr b="1" lang="fr-FR" sz="1200" spc="-1" strike="noStrike">
                <a:solidFill>
                  <a:srgbClr val="ff6600"/>
                </a:solidFill>
                <a:latin typeface="Arial"/>
              </a:rPr>
              <a:t>. Collectivités locales</a:t>
            </a:r>
            <a:endParaRPr b="0" lang="fr-FR" sz="1200" spc="-1" strike="noStrike">
              <a:solidFill>
                <a:srgbClr val="000000"/>
              </a:solidFill>
              <a:latin typeface="Arial"/>
            </a:endParaRPr>
          </a:p>
          <a:p>
            <a:pPr/>
            <a:r>
              <a:rPr b="1" lang="fr-FR" sz="1200" spc="-1" strike="noStrike">
                <a:solidFill>
                  <a:srgbClr val="ff6600"/>
                </a:solidFill>
                <a:latin typeface="Arial"/>
              </a:rPr>
              <a:t>. EPCI</a:t>
            </a:r>
            <a:endParaRPr b="0" lang="fr-FR" sz="1200" spc="-1" strike="noStrike">
              <a:solidFill>
                <a:srgbClr val="000000"/>
              </a:solidFill>
              <a:latin typeface="Arial"/>
            </a:endParaRPr>
          </a:p>
        </p:txBody>
      </p:sp>
      <p:sp>
        <p:nvSpPr>
          <p:cNvPr id="174" name="CustomShape 13"/>
          <p:cNvSpPr/>
          <p:nvPr/>
        </p:nvSpPr>
        <p:spPr>
          <a:xfrm>
            <a:off x="3995640" y="2924280"/>
            <a:ext cx="863640" cy="276480"/>
          </a:xfrm>
          <a:custGeom>
            <a:avLst/>
            <a:gdLst/>
            <a:ahLst/>
            <a:rect l="l" t="t" r="r" b="b"/>
            <a:pathLst>
              <a:path w="21600" h="21600">
                <a:moveTo>
                  <a:pt x="0" y="0"/>
                </a:moveTo>
                <a:lnTo>
                  <a:pt x="21600" y="0"/>
                </a:lnTo>
                <a:lnTo>
                  <a:pt x="21600" y="21600"/>
                </a:lnTo>
                <a:lnTo>
                  <a:pt x="0" y="21600"/>
                </a:lnTo>
                <a:lnTo>
                  <a:pt x="0" y="0"/>
                </a:lnTo>
                <a:close/>
              </a:path>
            </a:pathLst>
          </a:custGeom>
          <a:noFill/>
          <a:ln w="25560">
            <a:solidFill>
              <a:srgbClr val="92d050"/>
            </a:solidFill>
            <a:miter/>
          </a:ln>
        </p:spPr>
        <p:style>
          <a:lnRef idx="0"/>
          <a:fillRef idx="0"/>
          <a:effectRef idx="0"/>
          <a:fontRef idx="minor"/>
        </p:style>
        <p:txBody>
          <a:bodyPr lIns="90000" rIns="90000" tIns="46800" bIns="46800"/>
          <a:p>
            <a:pPr algn="ctr"/>
            <a:r>
              <a:rPr b="1" lang="fr-FR" sz="1200" spc="-1" strike="noStrike">
                <a:solidFill>
                  <a:srgbClr val="008000"/>
                </a:solidFill>
                <a:latin typeface="Arial"/>
              </a:rPr>
              <a:t>DTN</a:t>
            </a:r>
            <a:endParaRPr b="0" lang="fr-FR" sz="1200" spc="-1" strike="noStrike">
              <a:solidFill>
                <a:srgbClr val="000000"/>
              </a:solidFill>
              <a:latin typeface="Arial"/>
            </a:endParaRPr>
          </a:p>
        </p:txBody>
      </p:sp>
      <p:sp>
        <p:nvSpPr>
          <p:cNvPr id="175" name="CustomShape 14"/>
          <p:cNvSpPr/>
          <p:nvPr/>
        </p:nvSpPr>
        <p:spPr>
          <a:xfrm>
            <a:off x="4716360" y="549360"/>
            <a:ext cx="208764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0000"/>
                </a:solidFill>
                <a:latin typeface="Arial"/>
              </a:rPr>
              <a:t>Plan olympique</a:t>
            </a:r>
            <a:endParaRPr b="0" lang="fr-FR" sz="1200" spc="-1" strike="noStrike">
              <a:solidFill>
                <a:srgbClr val="000000"/>
              </a:solidFill>
              <a:latin typeface="Arial"/>
            </a:endParaRPr>
          </a:p>
        </p:txBody>
      </p:sp>
      <p:sp>
        <p:nvSpPr>
          <p:cNvPr id="176" name="CustomShape 15"/>
          <p:cNvSpPr/>
          <p:nvPr/>
        </p:nvSpPr>
        <p:spPr>
          <a:xfrm>
            <a:off x="6875640" y="549360"/>
            <a:ext cx="208908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0000"/>
                </a:solidFill>
                <a:latin typeface="Arial"/>
              </a:rPr>
              <a:t>Plan fédéral</a:t>
            </a:r>
            <a:endParaRPr b="0" lang="fr-FR" sz="1200" spc="-1" strike="noStrike">
              <a:solidFill>
                <a:srgbClr val="000000"/>
              </a:solidFill>
              <a:latin typeface="Arial"/>
            </a:endParaRPr>
          </a:p>
        </p:txBody>
      </p:sp>
      <p:sp>
        <p:nvSpPr>
          <p:cNvPr id="177" name="CustomShape 16"/>
          <p:cNvSpPr/>
          <p:nvPr/>
        </p:nvSpPr>
        <p:spPr>
          <a:xfrm>
            <a:off x="5292720" y="907920"/>
            <a:ext cx="93492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70c0"/>
                </a:solidFill>
                <a:latin typeface="Arial"/>
              </a:rPr>
              <a:t>CIO</a:t>
            </a:r>
            <a:endParaRPr b="0" lang="fr-FR" sz="1200" spc="-1" strike="noStrike">
              <a:solidFill>
                <a:srgbClr val="000000"/>
              </a:solidFill>
              <a:latin typeface="Arial"/>
            </a:endParaRPr>
          </a:p>
        </p:txBody>
      </p:sp>
      <p:sp>
        <p:nvSpPr>
          <p:cNvPr id="178" name="CustomShape 17"/>
          <p:cNvSpPr/>
          <p:nvPr/>
        </p:nvSpPr>
        <p:spPr>
          <a:xfrm>
            <a:off x="5219640" y="2276640"/>
            <a:ext cx="108108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8000"/>
                </a:solidFill>
                <a:latin typeface="Arial"/>
              </a:rPr>
              <a:t>CNOSF</a:t>
            </a:r>
            <a:endParaRPr b="0" lang="fr-FR" sz="1200" spc="-1" strike="noStrike">
              <a:solidFill>
                <a:srgbClr val="000000"/>
              </a:solidFill>
              <a:latin typeface="Arial"/>
            </a:endParaRPr>
          </a:p>
        </p:txBody>
      </p:sp>
      <p:sp>
        <p:nvSpPr>
          <p:cNvPr id="179" name="CustomShape 18"/>
          <p:cNvSpPr/>
          <p:nvPr/>
        </p:nvSpPr>
        <p:spPr>
          <a:xfrm>
            <a:off x="5364000" y="4437000"/>
            <a:ext cx="72072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r>
              <a:rPr b="1" lang="fr-FR" sz="1200" spc="-1" strike="noStrike">
                <a:solidFill>
                  <a:srgbClr val="ff0000"/>
                </a:solidFill>
                <a:latin typeface="Arial"/>
              </a:rPr>
              <a:t>CR  OS</a:t>
            </a:r>
            <a:endParaRPr b="0" lang="fr-FR" sz="1200" spc="-1" strike="noStrike">
              <a:solidFill>
                <a:srgbClr val="000000"/>
              </a:solidFill>
              <a:latin typeface="Arial"/>
            </a:endParaRPr>
          </a:p>
        </p:txBody>
      </p:sp>
      <p:sp>
        <p:nvSpPr>
          <p:cNvPr id="180" name="CustomShape 19"/>
          <p:cNvSpPr/>
          <p:nvPr/>
        </p:nvSpPr>
        <p:spPr>
          <a:xfrm>
            <a:off x="5364000" y="4724280"/>
            <a:ext cx="79236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r>
              <a:rPr b="1" lang="fr-FR" sz="1200" spc="-1" strike="noStrike">
                <a:solidFill>
                  <a:srgbClr val="ffc000"/>
                </a:solidFill>
                <a:latin typeface="Arial"/>
              </a:rPr>
              <a:t>CD  OS</a:t>
            </a:r>
            <a:endParaRPr b="0" lang="fr-FR" sz="1200" spc="-1" strike="noStrike">
              <a:solidFill>
                <a:srgbClr val="000000"/>
              </a:solidFill>
              <a:latin typeface="Arial"/>
            </a:endParaRPr>
          </a:p>
        </p:txBody>
      </p:sp>
      <p:sp>
        <p:nvSpPr>
          <p:cNvPr id="181" name="CustomShape 20"/>
          <p:cNvSpPr/>
          <p:nvPr/>
        </p:nvSpPr>
        <p:spPr>
          <a:xfrm>
            <a:off x="6732720" y="907920"/>
            <a:ext cx="241128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70c0"/>
                </a:solidFill>
                <a:latin typeface="Arial"/>
              </a:rPr>
              <a:t>Fédérations internationales</a:t>
            </a:r>
            <a:endParaRPr b="0" lang="fr-FR" sz="1200" spc="-1" strike="noStrike">
              <a:solidFill>
                <a:srgbClr val="000000"/>
              </a:solidFill>
              <a:latin typeface="Arial"/>
            </a:endParaRPr>
          </a:p>
        </p:txBody>
      </p:sp>
      <p:sp>
        <p:nvSpPr>
          <p:cNvPr id="182" name="CustomShape 21"/>
          <p:cNvSpPr/>
          <p:nvPr/>
        </p:nvSpPr>
        <p:spPr>
          <a:xfrm>
            <a:off x="6227640" y="1341360"/>
            <a:ext cx="1584360" cy="641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70c0"/>
                </a:solidFill>
                <a:latin typeface="Arial"/>
              </a:rPr>
              <a:t>Fédé </a:t>
            </a:r>
            <a:endParaRPr b="0" lang="fr-FR" sz="1200" spc="-1" strike="noStrike">
              <a:solidFill>
                <a:srgbClr val="000000"/>
              </a:solidFill>
              <a:latin typeface="Arial"/>
            </a:endParaRPr>
          </a:p>
          <a:p>
            <a:pPr algn="ctr"/>
            <a:r>
              <a:rPr b="1" lang="fr-FR" sz="1200" spc="-1" strike="noStrike">
                <a:solidFill>
                  <a:srgbClr val="0070c0"/>
                </a:solidFill>
                <a:latin typeface="Arial"/>
              </a:rPr>
              <a:t>internationale </a:t>
            </a:r>
            <a:endParaRPr b="0" lang="fr-FR" sz="1200" spc="-1" strike="noStrike">
              <a:solidFill>
                <a:srgbClr val="000000"/>
              </a:solidFill>
              <a:latin typeface="Arial"/>
            </a:endParaRPr>
          </a:p>
          <a:p>
            <a:pPr algn="ctr"/>
            <a:r>
              <a:rPr b="1" lang="fr-FR" sz="1200" spc="-1" strike="noStrike">
                <a:solidFill>
                  <a:srgbClr val="0070c0"/>
                </a:solidFill>
                <a:latin typeface="Arial"/>
              </a:rPr>
              <a:t>non olympique</a:t>
            </a:r>
            <a:endParaRPr b="0" lang="fr-FR" sz="1200" spc="-1" strike="noStrike">
              <a:solidFill>
                <a:srgbClr val="000000"/>
              </a:solidFill>
              <a:latin typeface="Arial"/>
            </a:endParaRPr>
          </a:p>
        </p:txBody>
      </p:sp>
      <p:sp>
        <p:nvSpPr>
          <p:cNvPr id="183" name="CustomShape 22"/>
          <p:cNvSpPr/>
          <p:nvPr/>
        </p:nvSpPr>
        <p:spPr>
          <a:xfrm>
            <a:off x="7667640" y="1341360"/>
            <a:ext cx="1476360" cy="641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70c0"/>
                </a:solidFill>
                <a:latin typeface="Arial"/>
              </a:rPr>
              <a:t>Fédé internationales autres</a:t>
            </a:r>
            <a:endParaRPr b="0" lang="fr-FR" sz="1200" spc="-1" strike="noStrike">
              <a:solidFill>
                <a:srgbClr val="000000"/>
              </a:solidFill>
              <a:latin typeface="Arial"/>
            </a:endParaRPr>
          </a:p>
        </p:txBody>
      </p:sp>
      <p:sp>
        <p:nvSpPr>
          <p:cNvPr id="184" name="CustomShape 23"/>
          <p:cNvSpPr/>
          <p:nvPr/>
        </p:nvSpPr>
        <p:spPr>
          <a:xfrm>
            <a:off x="6443640" y="2205000"/>
            <a:ext cx="1224000" cy="459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8000"/>
                </a:solidFill>
                <a:latin typeface="Arial"/>
              </a:rPr>
              <a:t>Fédé non olympiques</a:t>
            </a:r>
            <a:endParaRPr b="0" lang="fr-FR" sz="1200" spc="-1" strike="noStrike">
              <a:solidFill>
                <a:srgbClr val="000000"/>
              </a:solidFill>
              <a:latin typeface="Arial"/>
            </a:endParaRPr>
          </a:p>
        </p:txBody>
      </p:sp>
      <p:sp>
        <p:nvSpPr>
          <p:cNvPr id="185" name="CustomShape 24"/>
          <p:cNvSpPr/>
          <p:nvPr/>
        </p:nvSpPr>
        <p:spPr>
          <a:xfrm>
            <a:off x="7020000" y="2708280"/>
            <a:ext cx="1152360" cy="459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8000"/>
                </a:solidFill>
                <a:latin typeface="Arial"/>
              </a:rPr>
              <a:t>Fédé olympiques</a:t>
            </a:r>
            <a:endParaRPr b="0" lang="fr-FR" sz="1200" spc="-1" strike="noStrike">
              <a:solidFill>
                <a:srgbClr val="000000"/>
              </a:solidFill>
              <a:latin typeface="Arial"/>
            </a:endParaRPr>
          </a:p>
        </p:txBody>
      </p:sp>
      <p:sp>
        <p:nvSpPr>
          <p:cNvPr id="186" name="CustomShape 25"/>
          <p:cNvSpPr/>
          <p:nvPr/>
        </p:nvSpPr>
        <p:spPr>
          <a:xfrm>
            <a:off x="7020000" y="3213000"/>
            <a:ext cx="1439640" cy="459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8000"/>
                </a:solidFill>
                <a:latin typeface="Arial"/>
              </a:rPr>
              <a:t>Fédé multisports et affinitaire</a:t>
            </a:r>
            <a:endParaRPr b="0" lang="fr-FR" sz="1200" spc="-1" strike="noStrike">
              <a:solidFill>
                <a:srgbClr val="000000"/>
              </a:solidFill>
              <a:latin typeface="Arial"/>
            </a:endParaRPr>
          </a:p>
        </p:txBody>
      </p:sp>
      <p:sp>
        <p:nvSpPr>
          <p:cNvPr id="187" name="CustomShape 26"/>
          <p:cNvSpPr/>
          <p:nvPr/>
        </p:nvSpPr>
        <p:spPr>
          <a:xfrm>
            <a:off x="7667640" y="3716280"/>
            <a:ext cx="1368360" cy="459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008000"/>
                </a:solidFill>
                <a:latin typeface="Arial"/>
              </a:rPr>
              <a:t>Fédé scolaires et universitaires</a:t>
            </a:r>
            <a:endParaRPr b="0" lang="fr-FR" sz="1200" spc="-1" strike="noStrike">
              <a:solidFill>
                <a:srgbClr val="000000"/>
              </a:solidFill>
              <a:latin typeface="Arial"/>
            </a:endParaRPr>
          </a:p>
        </p:txBody>
      </p:sp>
      <p:sp>
        <p:nvSpPr>
          <p:cNvPr id="188" name="CustomShape 27"/>
          <p:cNvSpPr/>
          <p:nvPr/>
        </p:nvSpPr>
        <p:spPr>
          <a:xfrm>
            <a:off x="6156360" y="4437000"/>
            <a:ext cx="71928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0000"/>
                </a:solidFill>
                <a:latin typeface="Arial"/>
              </a:rPr>
              <a:t>C R</a:t>
            </a:r>
            <a:endParaRPr b="0" lang="fr-FR" sz="1200" spc="-1" strike="noStrike">
              <a:solidFill>
                <a:srgbClr val="000000"/>
              </a:solidFill>
              <a:latin typeface="Arial"/>
            </a:endParaRPr>
          </a:p>
        </p:txBody>
      </p:sp>
      <p:sp>
        <p:nvSpPr>
          <p:cNvPr id="189" name="CustomShape 28"/>
          <p:cNvSpPr/>
          <p:nvPr/>
        </p:nvSpPr>
        <p:spPr>
          <a:xfrm>
            <a:off x="6227640" y="4724280"/>
            <a:ext cx="57636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c000"/>
                </a:solidFill>
                <a:latin typeface="Arial"/>
              </a:rPr>
              <a:t>C D</a:t>
            </a:r>
            <a:endParaRPr b="0" lang="fr-FR" sz="1200" spc="-1" strike="noStrike">
              <a:solidFill>
                <a:srgbClr val="000000"/>
              </a:solidFill>
              <a:latin typeface="Arial"/>
            </a:endParaRPr>
          </a:p>
        </p:txBody>
      </p:sp>
      <p:sp>
        <p:nvSpPr>
          <p:cNvPr id="190" name="CustomShape 29"/>
          <p:cNvSpPr/>
          <p:nvPr/>
        </p:nvSpPr>
        <p:spPr>
          <a:xfrm>
            <a:off x="5724360" y="5516640"/>
            <a:ext cx="2087640" cy="459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6600"/>
                </a:solidFill>
                <a:latin typeface="Arial"/>
              </a:rPr>
              <a:t>AS, clubs sportifs</a:t>
            </a:r>
            <a:endParaRPr b="0" lang="fr-FR" sz="1200" spc="-1" strike="noStrike">
              <a:solidFill>
                <a:srgbClr val="000000"/>
              </a:solidFill>
              <a:latin typeface="Arial"/>
            </a:endParaRPr>
          </a:p>
          <a:p>
            <a:pPr algn="ctr"/>
            <a:r>
              <a:rPr b="1" lang="fr-FR" sz="1200" spc="-1" strike="noStrike">
                <a:solidFill>
                  <a:srgbClr val="ff6600"/>
                </a:solidFill>
                <a:latin typeface="Arial"/>
              </a:rPr>
              <a:t>Clubs professionnels</a:t>
            </a:r>
            <a:endParaRPr b="0" lang="fr-FR" sz="1200" spc="-1" strike="noStrike">
              <a:solidFill>
                <a:srgbClr val="000000"/>
              </a:solidFill>
              <a:latin typeface="Arial"/>
            </a:endParaRPr>
          </a:p>
        </p:txBody>
      </p:sp>
      <p:sp>
        <p:nvSpPr>
          <p:cNvPr id="191" name="CustomShape 30"/>
          <p:cNvSpPr/>
          <p:nvPr/>
        </p:nvSpPr>
        <p:spPr>
          <a:xfrm>
            <a:off x="324000" y="5661000"/>
            <a:ext cx="1439640" cy="276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200" spc="-1" strike="noStrike">
                <a:solidFill>
                  <a:srgbClr val="ff6600"/>
                </a:solidFill>
                <a:latin typeface="Arial"/>
              </a:rPr>
              <a:t>OMS</a:t>
            </a:r>
            <a:endParaRPr b="0" lang="fr-FR" sz="1200" spc="-1" strike="noStrike">
              <a:solidFill>
                <a:srgbClr val="000000"/>
              </a:solidFill>
              <a:latin typeface="Arial"/>
            </a:endParaRPr>
          </a:p>
        </p:txBody>
      </p:sp>
      <p:sp>
        <p:nvSpPr>
          <p:cNvPr id="192" name="Line 31"/>
          <p:cNvSpPr/>
          <p:nvPr/>
        </p:nvSpPr>
        <p:spPr>
          <a:xfrm>
            <a:off x="0" y="4365720"/>
            <a:ext cx="9144000" cy="1440"/>
          </a:xfrm>
          <a:prstGeom prst="line">
            <a:avLst/>
          </a:prstGeom>
          <a:ln w="25560">
            <a:solidFill>
              <a:srgbClr val="ff0000"/>
            </a:solidFill>
            <a:miter/>
          </a:ln>
        </p:spPr>
        <p:style>
          <a:lnRef idx="0"/>
          <a:fillRef idx="0"/>
          <a:effectRef idx="0"/>
          <a:fontRef idx="minor"/>
        </p:style>
      </p:sp>
      <p:sp>
        <p:nvSpPr>
          <p:cNvPr id="193" name="Line 32"/>
          <p:cNvSpPr/>
          <p:nvPr/>
        </p:nvSpPr>
        <p:spPr>
          <a:xfrm>
            <a:off x="0" y="4724280"/>
            <a:ext cx="9144000" cy="1800"/>
          </a:xfrm>
          <a:prstGeom prst="line">
            <a:avLst/>
          </a:prstGeom>
          <a:ln w="25560">
            <a:solidFill>
              <a:srgbClr val="ffc000"/>
            </a:solidFill>
            <a:miter/>
          </a:ln>
        </p:spPr>
        <p:style>
          <a:lnRef idx="0"/>
          <a:fillRef idx="0"/>
          <a:effectRef idx="0"/>
          <a:fontRef idx="minor"/>
        </p:style>
      </p:sp>
      <p:sp>
        <p:nvSpPr>
          <p:cNvPr id="194" name="Line 33"/>
          <p:cNvSpPr/>
          <p:nvPr/>
        </p:nvSpPr>
        <p:spPr>
          <a:xfrm>
            <a:off x="0" y="5013360"/>
            <a:ext cx="9144000" cy="1440"/>
          </a:xfrm>
          <a:prstGeom prst="line">
            <a:avLst/>
          </a:prstGeom>
          <a:ln w="25560">
            <a:solidFill>
              <a:srgbClr val="ffff00"/>
            </a:solidFill>
            <a:miter/>
          </a:ln>
        </p:spPr>
        <p:style>
          <a:lnRef idx="0"/>
          <a:fillRef idx="0"/>
          <a:effectRef idx="0"/>
          <a:fontRef idx="minor"/>
        </p:style>
      </p:sp>
      <p:sp>
        <p:nvSpPr>
          <p:cNvPr id="195" name="Line 34"/>
          <p:cNvSpPr/>
          <p:nvPr/>
        </p:nvSpPr>
        <p:spPr>
          <a:xfrm>
            <a:off x="0" y="2060640"/>
            <a:ext cx="9144000" cy="1440"/>
          </a:xfrm>
          <a:prstGeom prst="line">
            <a:avLst/>
          </a:prstGeom>
          <a:ln w="25560">
            <a:solidFill>
              <a:srgbClr val="92d050"/>
            </a:solidFill>
            <a:miter/>
          </a:ln>
        </p:spPr>
        <p:style>
          <a:lnRef idx="0"/>
          <a:fillRef idx="0"/>
          <a:effectRef idx="0"/>
          <a:fontRef idx="minor"/>
        </p:style>
      </p:sp>
      <p:sp>
        <p:nvSpPr>
          <p:cNvPr id="196" name="Line 35"/>
          <p:cNvSpPr/>
          <p:nvPr/>
        </p:nvSpPr>
        <p:spPr>
          <a:xfrm>
            <a:off x="0" y="907920"/>
            <a:ext cx="9144000" cy="6480"/>
          </a:xfrm>
          <a:prstGeom prst="line">
            <a:avLst/>
          </a:prstGeom>
          <a:ln w="25560">
            <a:solidFill>
              <a:srgbClr val="0070c0"/>
            </a:solidFill>
            <a:miter/>
          </a:ln>
        </p:spPr>
        <p:style>
          <a:lnRef idx="0"/>
          <a:fillRef idx="0"/>
          <a:effectRef idx="0"/>
          <a:fontRef idx="minor"/>
        </p:style>
      </p:sp>
      <p:sp>
        <p:nvSpPr>
          <p:cNvPr id="197" name="CustomShape 36"/>
          <p:cNvSpPr/>
          <p:nvPr/>
        </p:nvSpPr>
        <p:spPr>
          <a:xfrm>
            <a:off x="1835280" y="2205000"/>
            <a:ext cx="2160360" cy="1800360"/>
          </a:xfrm>
          <a:prstGeom prst="rect">
            <a:avLst/>
          </a:prstGeom>
          <a:noFill/>
          <a:ln w="25560">
            <a:solidFill>
              <a:srgbClr val="92d050"/>
            </a:solidFill>
            <a:miter/>
          </a:ln>
        </p:spPr>
        <p:style>
          <a:lnRef idx="0"/>
          <a:fillRef idx="0"/>
          <a:effectRef idx="0"/>
          <a:fontRef idx="minor"/>
        </p:style>
      </p:sp>
      <p:sp>
        <p:nvSpPr>
          <p:cNvPr id="198" name="CustomShape 37"/>
          <p:cNvSpPr/>
          <p:nvPr/>
        </p:nvSpPr>
        <p:spPr>
          <a:xfrm>
            <a:off x="5364000" y="2205000"/>
            <a:ext cx="3672000" cy="2016000"/>
          </a:xfrm>
          <a:prstGeom prst="rect">
            <a:avLst/>
          </a:prstGeom>
          <a:noFill/>
          <a:ln w="25560">
            <a:solidFill>
              <a:srgbClr val="92d050"/>
            </a:solidFill>
            <a:miter/>
          </a:ln>
        </p:spPr>
        <p:style>
          <a:lnRef idx="0"/>
          <a:fillRef idx="0"/>
          <a:effectRef idx="0"/>
          <a:fontRef idx="minor"/>
        </p:style>
      </p:sp>
      <p:sp>
        <p:nvSpPr>
          <p:cNvPr id="199" name="Line 38"/>
          <p:cNvSpPr/>
          <p:nvPr/>
        </p:nvSpPr>
        <p:spPr>
          <a:xfrm>
            <a:off x="5940360" y="1052640"/>
            <a:ext cx="935280" cy="1440"/>
          </a:xfrm>
          <a:prstGeom prst="line">
            <a:avLst/>
          </a:prstGeom>
          <a:ln w="19080">
            <a:solidFill>
              <a:srgbClr val="000000"/>
            </a:solidFill>
            <a:miter/>
          </a:ln>
        </p:spPr>
        <p:style>
          <a:lnRef idx="0"/>
          <a:fillRef idx="0"/>
          <a:effectRef idx="0"/>
          <a:fontRef idx="minor"/>
        </p:style>
      </p:sp>
      <p:sp>
        <p:nvSpPr>
          <p:cNvPr id="200" name="Line 39"/>
          <p:cNvSpPr/>
          <p:nvPr/>
        </p:nvSpPr>
        <p:spPr>
          <a:xfrm flipH="1">
            <a:off x="6079680" y="2421000"/>
            <a:ext cx="584280" cy="1440"/>
          </a:xfrm>
          <a:prstGeom prst="line">
            <a:avLst/>
          </a:prstGeom>
          <a:ln w="19080">
            <a:solidFill>
              <a:srgbClr val="000000"/>
            </a:solidFill>
            <a:miter/>
          </a:ln>
        </p:spPr>
        <p:style>
          <a:lnRef idx="0"/>
          <a:fillRef idx="0"/>
          <a:effectRef idx="0"/>
          <a:fontRef idx="minor"/>
        </p:style>
      </p:sp>
      <p:sp>
        <p:nvSpPr>
          <p:cNvPr id="201" name="Line 40"/>
          <p:cNvSpPr/>
          <p:nvPr/>
        </p:nvSpPr>
        <p:spPr>
          <a:xfrm>
            <a:off x="6516720" y="4941720"/>
            <a:ext cx="1440" cy="648000"/>
          </a:xfrm>
          <a:prstGeom prst="line">
            <a:avLst/>
          </a:prstGeom>
          <a:ln w="19080">
            <a:solidFill>
              <a:srgbClr val="000000"/>
            </a:solidFill>
            <a:miter/>
          </a:ln>
        </p:spPr>
        <p:style>
          <a:lnRef idx="0"/>
          <a:fillRef idx="0"/>
          <a:effectRef idx="0"/>
          <a:fontRef idx="minor"/>
        </p:style>
      </p:sp>
      <p:sp>
        <p:nvSpPr>
          <p:cNvPr id="202" name="Line 41"/>
          <p:cNvSpPr/>
          <p:nvPr/>
        </p:nvSpPr>
        <p:spPr>
          <a:xfrm>
            <a:off x="3780000" y="2852640"/>
            <a:ext cx="1944360" cy="1800"/>
          </a:xfrm>
          <a:prstGeom prst="line">
            <a:avLst/>
          </a:prstGeom>
          <a:ln w="19080">
            <a:solidFill>
              <a:srgbClr val="000000"/>
            </a:solidFill>
            <a:miter/>
          </a:ln>
        </p:spPr>
        <p:style>
          <a:lnRef idx="0"/>
          <a:fillRef idx="0"/>
          <a:effectRef idx="0"/>
          <a:fontRef idx="minor"/>
        </p:style>
      </p:sp>
      <p:sp>
        <p:nvSpPr>
          <p:cNvPr id="203" name="Line 42"/>
          <p:cNvSpPr/>
          <p:nvPr/>
        </p:nvSpPr>
        <p:spPr>
          <a:xfrm>
            <a:off x="5724360" y="2565360"/>
            <a:ext cx="1800" cy="287280"/>
          </a:xfrm>
          <a:prstGeom prst="line">
            <a:avLst/>
          </a:prstGeom>
          <a:ln w="19080">
            <a:solidFill>
              <a:srgbClr val="000000"/>
            </a:solidFill>
            <a:miter/>
          </a:ln>
        </p:spPr>
        <p:style>
          <a:lnRef idx="0"/>
          <a:fillRef idx="0"/>
          <a:effectRef idx="0"/>
          <a:fontRef idx="minor"/>
        </p:style>
      </p:sp>
      <p:sp>
        <p:nvSpPr>
          <p:cNvPr id="204" name="Line 43"/>
          <p:cNvSpPr/>
          <p:nvPr/>
        </p:nvSpPr>
        <p:spPr>
          <a:xfrm>
            <a:off x="1763640" y="4581360"/>
            <a:ext cx="792360" cy="1800"/>
          </a:xfrm>
          <a:prstGeom prst="line">
            <a:avLst/>
          </a:prstGeom>
          <a:ln w="19080">
            <a:solidFill>
              <a:srgbClr val="000000"/>
            </a:solidFill>
            <a:miter/>
          </a:ln>
        </p:spPr>
        <p:style>
          <a:lnRef idx="0"/>
          <a:fillRef idx="0"/>
          <a:effectRef idx="0"/>
          <a:fontRef idx="minor"/>
        </p:style>
      </p:sp>
      <p:sp>
        <p:nvSpPr>
          <p:cNvPr id="205" name="Line 44"/>
          <p:cNvSpPr/>
          <p:nvPr/>
        </p:nvSpPr>
        <p:spPr>
          <a:xfrm flipV="1">
            <a:off x="3492360" y="4570560"/>
            <a:ext cx="1871640" cy="15840"/>
          </a:xfrm>
          <a:prstGeom prst="line">
            <a:avLst/>
          </a:prstGeom>
          <a:ln w="19080">
            <a:solidFill>
              <a:srgbClr val="000000"/>
            </a:solidFill>
            <a:miter/>
          </a:ln>
        </p:spPr>
        <p:style>
          <a:lnRef idx="0"/>
          <a:fillRef idx="0"/>
          <a:effectRef idx="0"/>
          <a:fontRef idx="minor"/>
        </p:style>
      </p:sp>
      <p:sp>
        <p:nvSpPr>
          <p:cNvPr id="206" name="Line 45"/>
          <p:cNvSpPr/>
          <p:nvPr/>
        </p:nvSpPr>
        <p:spPr>
          <a:xfrm>
            <a:off x="6084720" y="4575240"/>
            <a:ext cx="287640" cy="6120"/>
          </a:xfrm>
          <a:prstGeom prst="line">
            <a:avLst/>
          </a:prstGeom>
          <a:ln w="19080">
            <a:solidFill>
              <a:srgbClr val="000000"/>
            </a:solidFill>
            <a:miter/>
          </a:ln>
        </p:spPr>
        <p:style>
          <a:lnRef idx="0"/>
          <a:fillRef idx="0"/>
          <a:effectRef idx="0"/>
          <a:fontRef idx="minor"/>
        </p:style>
      </p:sp>
      <p:sp>
        <p:nvSpPr>
          <p:cNvPr id="207" name="Line 46"/>
          <p:cNvSpPr/>
          <p:nvPr/>
        </p:nvSpPr>
        <p:spPr>
          <a:xfrm>
            <a:off x="1692360" y="4869000"/>
            <a:ext cx="863640" cy="1440"/>
          </a:xfrm>
          <a:prstGeom prst="line">
            <a:avLst/>
          </a:prstGeom>
          <a:ln w="19080">
            <a:solidFill>
              <a:srgbClr val="000000"/>
            </a:solidFill>
            <a:miter/>
          </a:ln>
        </p:spPr>
        <p:style>
          <a:lnRef idx="0"/>
          <a:fillRef idx="0"/>
          <a:effectRef idx="0"/>
          <a:fontRef idx="minor"/>
        </p:style>
      </p:sp>
      <p:sp>
        <p:nvSpPr>
          <p:cNvPr id="208" name="Line 47"/>
          <p:cNvSpPr/>
          <p:nvPr/>
        </p:nvSpPr>
        <p:spPr>
          <a:xfrm flipV="1">
            <a:off x="3419640" y="4859280"/>
            <a:ext cx="1944360" cy="14400"/>
          </a:xfrm>
          <a:prstGeom prst="line">
            <a:avLst/>
          </a:prstGeom>
          <a:ln w="19080">
            <a:solidFill>
              <a:srgbClr val="000000"/>
            </a:solidFill>
            <a:miter/>
          </a:ln>
        </p:spPr>
        <p:style>
          <a:lnRef idx="0"/>
          <a:fillRef idx="0"/>
          <a:effectRef idx="0"/>
          <a:fontRef idx="minor"/>
        </p:style>
      </p:sp>
      <p:sp>
        <p:nvSpPr>
          <p:cNvPr id="209" name="Line 48"/>
          <p:cNvSpPr/>
          <p:nvPr/>
        </p:nvSpPr>
        <p:spPr>
          <a:xfrm>
            <a:off x="6012000" y="4869000"/>
            <a:ext cx="360360" cy="1440"/>
          </a:xfrm>
          <a:prstGeom prst="line">
            <a:avLst/>
          </a:prstGeom>
          <a:ln w="19080">
            <a:solidFill>
              <a:srgbClr val="000000"/>
            </a:solidFill>
            <a:miter/>
          </a:ln>
        </p:spPr>
        <p:style>
          <a:lnRef idx="0"/>
          <a:fillRef idx="0"/>
          <a:effectRef idx="0"/>
          <a:fontRef idx="minor"/>
        </p:style>
      </p:sp>
      <p:sp>
        <p:nvSpPr>
          <p:cNvPr id="210" name="Line 49"/>
          <p:cNvSpPr/>
          <p:nvPr/>
        </p:nvSpPr>
        <p:spPr>
          <a:xfrm>
            <a:off x="2916360" y="3933720"/>
            <a:ext cx="1440" cy="514440"/>
          </a:xfrm>
          <a:prstGeom prst="line">
            <a:avLst/>
          </a:prstGeom>
          <a:ln w="19080">
            <a:solidFill>
              <a:srgbClr val="000000"/>
            </a:solidFill>
            <a:miter/>
          </a:ln>
        </p:spPr>
        <p:style>
          <a:lnRef idx="0"/>
          <a:fillRef idx="0"/>
          <a:effectRef idx="0"/>
          <a:fontRef idx="minor"/>
        </p:style>
      </p:sp>
      <p:sp>
        <p:nvSpPr>
          <p:cNvPr id="211" name="Line 50"/>
          <p:cNvSpPr/>
          <p:nvPr/>
        </p:nvSpPr>
        <p:spPr>
          <a:xfrm>
            <a:off x="2771640" y="836640"/>
            <a:ext cx="1800" cy="1440000"/>
          </a:xfrm>
          <a:prstGeom prst="line">
            <a:avLst/>
          </a:prstGeom>
          <a:ln w="19080">
            <a:solidFill>
              <a:srgbClr val="000000"/>
            </a:solidFill>
            <a:miter/>
          </a:ln>
        </p:spPr>
        <p:style>
          <a:lnRef idx="0"/>
          <a:fillRef idx="0"/>
          <a:effectRef idx="0"/>
          <a:fontRef idx="minor"/>
        </p:style>
      </p:sp>
      <p:sp>
        <p:nvSpPr>
          <p:cNvPr id="212" name="Line 51"/>
          <p:cNvSpPr/>
          <p:nvPr/>
        </p:nvSpPr>
        <p:spPr>
          <a:xfrm>
            <a:off x="971640" y="836640"/>
            <a:ext cx="1440" cy="3600360"/>
          </a:xfrm>
          <a:prstGeom prst="line">
            <a:avLst/>
          </a:prstGeom>
          <a:ln w="19080">
            <a:solidFill>
              <a:srgbClr val="000000"/>
            </a:solidFill>
            <a:miter/>
          </a:ln>
        </p:spPr>
        <p:style>
          <a:lnRef idx="0"/>
          <a:fillRef idx="0"/>
          <a:effectRef idx="0"/>
          <a:fontRef idx="minor"/>
        </p:style>
      </p:sp>
      <p:sp>
        <p:nvSpPr>
          <p:cNvPr id="213" name="Line 52"/>
          <p:cNvSpPr/>
          <p:nvPr/>
        </p:nvSpPr>
        <p:spPr>
          <a:xfrm>
            <a:off x="971640" y="4581360"/>
            <a:ext cx="1440" cy="287640"/>
          </a:xfrm>
          <a:prstGeom prst="line">
            <a:avLst/>
          </a:prstGeom>
          <a:ln w="19080">
            <a:solidFill>
              <a:srgbClr val="000000"/>
            </a:solidFill>
            <a:miter/>
          </a:ln>
        </p:spPr>
        <p:style>
          <a:lnRef idx="0"/>
          <a:fillRef idx="0"/>
          <a:effectRef idx="0"/>
          <a:fontRef idx="minor"/>
        </p:style>
      </p:sp>
      <p:sp>
        <p:nvSpPr>
          <p:cNvPr id="214" name="Line 53"/>
          <p:cNvSpPr/>
          <p:nvPr/>
        </p:nvSpPr>
        <p:spPr>
          <a:xfrm>
            <a:off x="2916360" y="4581360"/>
            <a:ext cx="1440" cy="287640"/>
          </a:xfrm>
          <a:prstGeom prst="line">
            <a:avLst/>
          </a:prstGeom>
          <a:ln w="19080">
            <a:solidFill>
              <a:srgbClr val="000000"/>
            </a:solidFill>
            <a:miter/>
          </a:ln>
        </p:spPr>
        <p:style>
          <a:lnRef idx="0"/>
          <a:fillRef idx="0"/>
          <a:effectRef idx="0"/>
          <a:fontRef idx="minor"/>
        </p:style>
      </p:sp>
      <p:sp>
        <p:nvSpPr>
          <p:cNvPr id="215" name="Line 54"/>
          <p:cNvSpPr/>
          <p:nvPr/>
        </p:nvSpPr>
        <p:spPr>
          <a:xfrm>
            <a:off x="5724360" y="4581360"/>
            <a:ext cx="1800" cy="287640"/>
          </a:xfrm>
          <a:prstGeom prst="line">
            <a:avLst/>
          </a:prstGeom>
          <a:ln w="19080">
            <a:solidFill>
              <a:srgbClr val="000000"/>
            </a:solidFill>
            <a:miter/>
          </a:ln>
        </p:spPr>
        <p:style>
          <a:lnRef idx="0"/>
          <a:fillRef idx="0"/>
          <a:effectRef idx="0"/>
          <a:fontRef idx="minor"/>
        </p:style>
      </p:sp>
      <p:sp>
        <p:nvSpPr>
          <p:cNvPr id="216" name="Line 55"/>
          <p:cNvSpPr/>
          <p:nvPr/>
        </p:nvSpPr>
        <p:spPr>
          <a:xfrm>
            <a:off x="6516720" y="4581360"/>
            <a:ext cx="1440" cy="420840"/>
          </a:xfrm>
          <a:prstGeom prst="line">
            <a:avLst/>
          </a:prstGeom>
          <a:ln w="19080">
            <a:solidFill>
              <a:srgbClr val="000000"/>
            </a:solidFill>
            <a:miter/>
          </a:ln>
        </p:spPr>
        <p:style>
          <a:lnRef idx="0"/>
          <a:fillRef idx="0"/>
          <a:effectRef idx="0"/>
          <a:fontRef idx="minor"/>
        </p:style>
      </p:sp>
      <p:sp>
        <p:nvSpPr>
          <p:cNvPr id="217" name="Line 56"/>
          <p:cNvSpPr/>
          <p:nvPr/>
        </p:nvSpPr>
        <p:spPr>
          <a:xfrm>
            <a:off x="7020000" y="1916280"/>
            <a:ext cx="1440" cy="288720"/>
          </a:xfrm>
          <a:prstGeom prst="line">
            <a:avLst/>
          </a:prstGeom>
          <a:ln w="19080">
            <a:solidFill>
              <a:srgbClr val="000000"/>
            </a:solidFill>
            <a:miter/>
          </a:ln>
        </p:spPr>
        <p:style>
          <a:lnRef idx="0"/>
          <a:fillRef idx="0"/>
          <a:effectRef idx="0"/>
          <a:fontRef idx="minor"/>
        </p:style>
      </p:sp>
      <p:sp>
        <p:nvSpPr>
          <p:cNvPr id="218" name="Line 57"/>
          <p:cNvSpPr/>
          <p:nvPr/>
        </p:nvSpPr>
        <p:spPr>
          <a:xfrm>
            <a:off x="7667640" y="1197000"/>
            <a:ext cx="1440" cy="1511280"/>
          </a:xfrm>
          <a:prstGeom prst="line">
            <a:avLst/>
          </a:prstGeom>
          <a:ln w="19080">
            <a:solidFill>
              <a:srgbClr val="000000"/>
            </a:solidFill>
            <a:miter/>
          </a:ln>
        </p:spPr>
        <p:style>
          <a:lnRef idx="0"/>
          <a:fillRef idx="0"/>
          <a:effectRef idx="0"/>
          <a:fontRef idx="minor"/>
        </p:style>
      </p:sp>
      <p:sp>
        <p:nvSpPr>
          <p:cNvPr id="219" name="Line 58"/>
          <p:cNvSpPr/>
          <p:nvPr/>
        </p:nvSpPr>
        <p:spPr>
          <a:xfrm>
            <a:off x="8459640" y="1989000"/>
            <a:ext cx="1800" cy="1800360"/>
          </a:xfrm>
          <a:prstGeom prst="line">
            <a:avLst/>
          </a:prstGeom>
          <a:ln w="19080">
            <a:solidFill>
              <a:srgbClr val="000000"/>
            </a:solidFill>
            <a:miter/>
          </a:ln>
        </p:spPr>
        <p:style>
          <a:lnRef idx="0"/>
          <a:fillRef idx="0"/>
          <a:effectRef idx="0"/>
          <a:fontRef idx="minor"/>
        </p:style>
      </p:sp>
      <p:sp>
        <p:nvSpPr>
          <p:cNvPr id="220" name="Line 59"/>
          <p:cNvSpPr/>
          <p:nvPr/>
        </p:nvSpPr>
        <p:spPr>
          <a:xfrm>
            <a:off x="5724360" y="2852640"/>
            <a:ext cx="1800" cy="1584360"/>
          </a:xfrm>
          <a:prstGeom prst="line">
            <a:avLst/>
          </a:prstGeom>
          <a:ln w="19080">
            <a:solidFill>
              <a:srgbClr val="000000"/>
            </a:solidFill>
            <a:miter/>
          </a:ln>
        </p:spPr>
        <p:style>
          <a:lnRef idx="0"/>
          <a:fillRef idx="0"/>
          <a:effectRef idx="0"/>
          <a:fontRef idx="minor"/>
        </p:style>
      </p:sp>
      <p:sp>
        <p:nvSpPr>
          <p:cNvPr id="221" name="Line 60"/>
          <p:cNvSpPr/>
          <p:nvPr/>
        </p:nvSpPr>
        <p:spPr>
          <a:xfrm>
            <a:off x="6516720" y="4221000"/>
            <a:ext cx="1440" cy="493920"/>
          </a:xfrm>
          <a:prstGeom prst="line">
            <a:avLst/>
          </a:prstGeom>
          <a:ln w="19080">
            <a:solidFill>
              <a:srgbClr val="000000"/>
            </a:solidFill>
            <a:miter/>
          </a:ln>
        </p:spPr>
        <p:style>
          <a:lnRef idx="0"/>
          <a:fillRef idx="0"/>
          <a:effectRef idx="0"/>
          <a:fontRef idx="minor"/>
        </p:style>
      </p:sp>
      <p:sp>
        <p:nvSpPr>
          <p:cNvPr id="222" name="Line 61"/>
          <p:cNvSpPr/>
          <p:nvPr/>
        </p:nvSpPr>
        <p:spPr>
          <a:xfrm flipV="1">
            <a:off x="1332000" y="5800680"/>
            <a:ext cx="4608360" cy="14400"/>
          </a:xfrm>
          <a:prstGeom prst="line">
            <a:avLst/>
          </a:prstGeom>
          <a:ln w="19080">
            <a:solidFill>
              <a:srgbClr val="000000"/>
            </a:solidFill>
            <a:miter/>
          </a:ln>
        </p:spPr>
        <p:style>
          <a:lnRef idx="0"/>
          <a:fillRef idx="0"/>
          <a:effectRef idx="0"/>
          <a:fontRef idx="minor"/>
        </p:style>
      </p:sp>
      <p:sp>
        <p:nvSpPr>
          <p:cNvPr id="223" name="Line 62"/>
          <p:cNvSpPr/>
          <p:nvPr/>
        </p:nvSpPr>
        <p:spPr>
          <a:xfrm>
            <a:off x="971640" y="5516640"/>
            <a:ext cx="1440" cy="216000"/>
          </a:xfrm>
          <a:prstGeom prst="line">
            <a:avLst/>
          </a:prstGeom>
          <a:ln w="19080">
            <a:solidFill>
              <a:srgbClr val="000000"/>
            </a:solidFill>
            <a:miter/>
          </a:ln>
        </p:spPr>
        <p:style>
          <a:lnRef idx="0"/>
          <a:fillRef idx="0"/>
          <a:effectRef idx="0"/>
          <a:fontRef idx="minor"/>
        </p:style>
      </p:sp>
      <p:sp>
        <p:nvSpPr>
          <p:cNvPr id="224" name="CustomShape 63"/>
          <p:cNvSpPr/>
          <p:nvPr/>
        </p:nvSpPr>
        <p:spPr>
          <a:xfrm>
            <a:off x="6443640" y="1341360"/>
            <a:ext cx="2700360" cy="3095640"/>
          </a:xfrm>
          <a:custGeom>
            <a:avLst/>
            <a:gdLst/>
            <a:ahLst/>
            <a:rect l="0" t="0" r="r" b="b"/>
            <a:pathLst>
              <a:path w="7503" h="8600">
                <a:moveTo>
                  <a:pt x="1250" y="0"/>
                </a:moveTo>
                <a:cubicBezTo>
                  <a:pt x="625" y="0"/>
                  <a:pt x="0" y="625"/>
                  <a:pt x="0" y="1250"/>
                </a:cubicBezTo>
                <a:lnTo>
                  <a:pt x="0" y="7349"/>
                </a:lnTo>
                <a:cubicBezTo>
                  <a:pt x="0" y="7974"/>
                  <a:pt x="625" y="8599"/>
                  <a:pt x="1250" y="8599"/>
                </a:cubicBezTo>
                <a:lnTo>
                  <a:pt x="6251" y="8599"/>
                </a:lnTo>
                <a:cubicBezTo>
                  <a:pt x="6876" y="8599"/>
                  <a:pt x="7502" y="7974"/>
                  <a:pt x="7502" y="7349"/>
                </a:cubicBezTo>
                <a:lnTo>
                  <a:pt x="7502" y="1250"/>
                </a:lnTo>
                <a:cubicBezTo>
                  <a:pt x="7502" y="625"/>
                  <a:pt x="6876" y="0"/>
                  <a:pt x="6251" y="0"/>
                </a:cubicBezTo>
                <a:lnTo>
                  <a:pt x="1250" y="0"/>
                </a:lnTo>
              </a:path>
            </a:pathLst>
          </a:custGeom>
          <a:noFill/>
          <a:ln w="25560">
            <a:solidFill>
              <a:srgbClr val="ff0000"/>
            </a:solidFill>
            <a:custDash>
              <a:ds d="100000" sp="100000"/>
            </a:custDash>
            <a:miter/>
          </a:ln>
        </p:spPr>
        <p:style>
          <a:lnRef idx="0"/>
          <a:fillRef idx="0"/>
          <a:effectRef idx="0"/>
          <a:fontRef idx="minor"/>
        </p:style>
      </p:sp>
      <p:sp>
        <p:nvSpPr>
          <p:cNvPr id="225" name="CustomShape 64"/>
          <p:cNvSpPr/>
          <p:nvPr/>
        </p:nvSpPr>
        <p:spPr>
          <a:xfrm>
            <a:off x="5724360" y="5516640"/>
            <a:ext cx="1943280" cy="504720"/>
          </a:xfrm>
          <a:custGeom>
            <a:avLst/>
            <a:gdLst/>
            <a:ahLst/>
            <a:rect l="0" t="0" r="r" b="b"/>
            <a:pathLst>
              <a:path w="5400" h="1404">
                <a:moveTo>
                  <a:pt x="233" y="0"/>
                </a:moveTo>
                <a:cubicBezTo>
                  <a:pt x="116" y="0"/>
                  <a:pt x="0" y="116"/>
                  <a:pt x="0" y="233"/>
                </a:cubicBezTo>
                <a:lnTo>
                  <a:pt x="0" y="1169"/>
                </a:lnTo>
                <a:cubicBezTo>
                  <a:pt x="0" y="1286"/>
                  <a:pt x="116" y="1403"/>
                  <a:pt x="233" y="1403"/>
                </a:cubicBezTo>
                <a:lnTo>
                  <a:pt x="5165" y="1403"/>
                </a:lnTo>
                <a:cubicBezTo>
                  <a:pt x="5282" y="1403"/>
                  <a:pt x="5399" y="1286"/>
                  <a:pt x="5399" y="1169"/>
                </a:cubicBezTo>
                <a:lnTo>
                  <a:pt x="5399" y="233"/>
                </a:lnTo>
                <a:cubicBezTo>
                  <a:pt x="5399" y="116"/>
                  <a:pt x="5282" y="0"/>
                  <a:pt x="5165" y="0"/>
                </a:cubicBezTo>
                <a:lnTo>
                  <a:pt x="233" y="0"/>
                </a:lnTo>
              </a:path>
            </a:pathLst>
          </a:custGeom>
          <a:noFill/>
          <a:ln w="25560">
            <a:solidFill>
              <a:srgbClr val="ff0000"/>
            </a:solidFill>
            <a:custDash>
              <a:ds d="100000" sp="100000"/>
            </a:custDash>
            <a:miter/>
          </a:ln>
        </p:spPr>
        <p:style>
          <a:lnRef idx="0"/>
          <a:fillRef idx="0"/>
          <a:effectRef idx="0"/>
          <a:fontRef idx="minor"/>
        </p:style>
      </p:sp>
    </p:spTree>
  </p:cSld>
  <p:timing>
    <p:tnLst>
      <p:par>
        <p:cTn id="15" dur="indefinite" restart="never" nodeType="tmRoot">
          <p:childTnLst>
            <p:seq>
              <p:cTn id="16" dur="indefinite" nodeType="mainSeq">
                <p:childTnLst>
                  <p:par>
                    <p:cTn id="17" dur="indefinite" nodeType="clickEffect" fill="hold">
                      <p:stCondLst>
                        <p:cond delay="indefinite"/>
                      </p:stCondLst>
                      <p:childTnLst>
                        <p:par>
                          <p:cTn id="18" dur="indefinite" nodeType="clickEffect" fill="hold">
                            <p:stCondLst>
                              <p:cond delay="0"/>
                            </p:stCondLst>
                            <p:childTnLst>
                              <p:par>
                                <p:cTn id="19" dur="indefinite" nodeType="clickEffect" fill="hold" presetClass="entr" presetID="22" presetSubtype="4">
                                  <p:stCondLst>
                                    <p:cond delay="0"/>
                                  </p:stCondLst>
                                  <p:childTnLst>
                                    <p:set>
                                      <p:cBhvr>
                                        <p:cTn id="20" dur="1" fill="hold">
                                          <p:stCondLst>
                                            <p:cond delay="0"/>
                                          </p:stCondLst>
                                        </p:cTn>
                                        <p:tgtEl>
                                          <p:spTgt spid="225"/>
                                        </p:tgtEl>
                                        <p:attrNameLst>
                                          <p:attrName>style.visibility</p:attrName>
                                        </p:attrNameLst>
                                      </p:cBhvr>
                                      <p:to>
                                        <p:strVal val="visible"/>
                                      </p:to>
                                    </p:set>
                                    <p:animEffect filter="wipe(down)" transition="out">
                                      <p:cBhvr additive="repl">
                                        <p:cTn id="21" dur="500"/>
                                        <p:tgtEl>
                                          <p:spTgt spid="225"/>
                                        </p:tgtEl>
                                      </p:cBhvr>
                                    </p:animEffect>
                                  </p:childTnLst>
                                </p:cTn>
                              </p:par>
                            </p:childTnLst>
                          </p:cTn>
                        </p:par>
                      </p:childTnLst>
                    </p:cTn>
                  </p:par>
                  <p:par>
                    <p:cTn id="22" dur="indefinite" nodeType="clickEffect" fill="hold">
                      <p:stCondLst>
                        <p:cond delay="indefinite"/>
                      </p:stCondLst>
                      <p:childTnLst>
                        <p:par>
                          <p:cTn id="23" dur="indefinite" nodeType="clickEffect" fill="hold">
                            <p:stCondLst>
                              <p:cond delay="0"/>
                            </p:stCondLst>
                            <p:childTnLst>
                              <p:par>
                                <p:cTn id="24" dur="indefinite" nodeType="clickEffect" fill="hold" presetClass="entr" presetID="22" presetSubtype="4">
                                  <p:stCondLst>
                                    <p:cond delay="0"/>
                                  </p:stCondLst>
                                  <p:childTnLst>
                                    <p:set>
                                      <p:cBhvr>
                                        <p:cTn id="25" dur="1" fill="hold">
                                          <p:stCondLst>
                                            <p:cond delay="0"/>
                                          </p:stCondLst>
                                        </p:cTn>
                                        <p:tgtEl>
                                          <p:spTgt spid="224"/>
                                        </p:tgtEl>
                                        <p:attrNameLst>
                                          <p:attrName>style.visibility</p:attrName>
                                        </p:attrNameLst>
                                      </p:cBhvr>
                                      <p:to>
                                        <p:strVal val="visible"/>
                                      </p:to>
                                    </p:set>
                                    <p:animEffect filter="wipe(down)" transition="out">
                                      <p:cBhvr additive="repl">
                                        <p:cTn id="26" dur="500"/>
                                        <p:tgtEl>
                                          <p:spTgt spid="2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6" name="CustomShape 1"/>
          <p:cNvSpPr/>
          <p:nvPr/>
        </p:nvSpPr>
        <p:spPr>
          <a:xfrm>
            <a:off x="0" y="0"/>
            <a:ext cx="91440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PLAN DE L</a:t>
            </a:r>
            <a:r>
              <a:rPr b="1" lang="ja-JP" sz="1800" spc="-1" strike="noStrike">
                <a:solidFill>
                  <a:srgbClr val="000000"/>
                </a:solidFill>
                <a:latin typeface="Arial"/>
              </a:rPr>
              <a:t>’</a:t>
            </a:r>
            <a:r>
              <a:rPr b="1" lang="fr-FR" sz="1800" spc="-1" strike="noStrike">
                <a:solidFill>
                  <a:srgbClr val="000000"/>
                </a:solidFill>
                <a:latin typeface="Arial"/>
              </a:rPr>
              <a:t>INTERVENTION</a:t>
            </a:r>
            <a:endParaRPr b="0" lang="fr-FR" sz="1800" spc="-1" strike="noStrike">
              <a:solidFill>
                <a:srgbClr val="000000"/>
              </a:solidFill>
              <a:latin typeface="Arial"/>
            </a:endParaRPr>
          </a:p>
        </p:txBody>
      </p:sp>
      <p:graphicFrame>
        <p:nvGraphicFramePr>
          <p:cNvPr id="227" name="Table 2"/>
          <p:cNvGraphicFramePr/>
          <p:nvPr/>
        </p:nvGraphicFramePr>
        <p:xfrm>
          <a:off x="179280" y="692280"/>
          <a:ext cx="8713440" cy="4668480"/>
        </p:xfrm>
        <a:graphic>
          <a:graphicData uri="http://schemas.openxmlformats.org/drawingml/2006/table">
            <a:tbl>
              <a:tblPr/>
              <a:tblGrid>
                <a:gridCol w="2904120"/>
                <a:gridCol w="2905200"/>
                <a:gridCol w="2904120"/>
              </a:tblGrid>
              <a:tr h="4668480">
                <a:tc>
                  <a:txBody>
                    <a:bodyPr lIns="90000" rIns="90000" tIns="105120"/>
                    <a:p>
                      <a:pPr marL="395280" indent="-395280" algn="ctr">
                        <a:lnSpc>
                          <a:spcPct val="81000"/>
                        </a:lnSpc>
                        <a:buClr>
                          <a:srgbClr val="ffff00"/>
                        </a:buClr>
                        <a:buFont typeface="Arial"/>
                        <a:buAutoNum type="romanUcPeriod"/>
                      </a:pPr>
                      <a:r>
                        <a:rPr b="1" lang="fr-FR" sz="1200" spc="-1" strike="noStrike">
                          <a:solidFill>
                            <a:srgbClr val="ffff00"/>
                          </a:solidFill>
                          <a:latin typeface="Arial"/>
                          <a:ea typeface="Arial"/>
                        </a:rPr>
                        <a:t>LES ASSOCIATIONS</a:t>
                      </a:r>
                      <a:endParaRPr b="0" lang="fr-FR" sz="1200" spc="-1" strike="noStrike">
                        <a:solidFill>
                          <a:srgbClr val="000000"/>
                        </a:solidFill>
                        <a:latin typeface="Arial"/>
                      </a:endParaRPr>
                    </a:p>
                    <a:p>
                      <a:pPr marL="399960" indent="-395280" algn="ctr">
                        <a:lnSpc>
                          <a:spcPct val="81000"/>
                        </a:lnSpc>
                      </a:pPr>
                      <a:endParaRPr b="0" lang="fr-FR" sz="1200" spc="-1" strike="noStrike">
                        <a:solidFill>
                          <a:srgbClr val="000000"/>
                        </a:solidFill>
                        <a:latin typeface="Arial"/>
                      </a:endParaRPr>
                    </a:p>
                    <a:p>
                      <a:pPr marL="399960" indent="-395280" algn="just">
                        <a:lnSpc>
                          <a:spcPct val="81000"/>
                        </a:lnSpc>
                      </a:pPr>
                      <a:r>
                        <a:rPr b="1" lang="fr-FR" sz="1200" spc="-1" strike="noStrike">
                          <a:solidFill>
                            <a:srgbClr val="ffc000"/>
                          </a:solidFill>
                          <a:latin typeface="Arial"/>
                          <a:ea typeface="Arial"/>
                        </a:rPr>
                        <a:t>1. Définition et caractéristiques</a:t>
                      </a:r>
                      <a:endParaRPr b="0" lang="fr-FR" sz="1200" spc="-1" strike="noStrike">
                        <a:solidFill>
                          <a:srgbClr val="000000"/>
                        </a:solidFill>
                        <a:latin typeface="Arial"/>
                      </a:endParaRPr>
                    </a:p>
                    <a:p>
                      <a:pPr marL="399960" indent="-395280">
                        <a:lnSpc>
                          <a:spcPct val="81000"/>
                        </a:lnSpc>
                      </a:pPr>
                      <a:endParaRPr b="0" lang="fr-FR" sz="1200" spc="-1" strike="noStrike">
                        <a:solidFill>
                          <a:srgbClr val="000000"/>
                        </a:solidFill>
                        <a:latin typeface="Arial"/>
                      </a:endParaRPr>
                    </a:p>
                    <a:p>
                      <a:pPr marL="399960" indent="-395280" algn="just">
                        <a:lnSpc>
                          <a:spcPct val="81000"/>
                        </a:lnSpc>
                      </a:pPr>
                      <a:r>
                        <a:rPr b="1" i="1" lang="fr-FR" sz="1200" spc="-1" strike="noStrike">
                          <a:solidFill>
                            <a:srgbClr val="ffffff"/>
                          </a:solidFill>
                          <a:latin typeface="Arial"/>
                          <a:ea typeface="Arial"/>
                        </a:rPr>
                        <a:t>1a. L</a:t>
                      </a:r>
                      <a:r>
                        <a:rPr b="1" i="1" lang="ja-JP" sz="1200" spc="-1" strike="noStrike">
                          <a:solidFill>
                            <a:srgbClr val="ffffff"/>
                          </a:solidFill>
                          <a:latin typeface="Arial"/>
                          <a:ea typeface="Arial"/>
                        </a:rPr>
                        <a:t>’</a:t>
                      </a:r>
                      <a:r>
                        <a:rPr b="1" i="1" lang="fr-FR" sz="1200" spc="-1" strike="noStrike">
                          <a:solidFill>
                            <a:srgbClr val="ffffff"/>
                          </a:solidFill>
                          <a:latin typeface="Arial"/>
                          <a:ea typeface="Arial"/>
                        </a:rPr>
                        <a:t>association au cœur de la société</a:t>
                      </a:r>
                      <a:endParaRPr b="0" lang="fr-FR" sz="1200" spc="-1" strike="noStrike">
                        <a:solidFill>
                          <a:srgbClr val="000000"/>
                        </a:solidFill>
                        <a:latin typeface="Arial"/>
                      </a:endParaRPr>
                    </a:p>
                    <a:p>
                      <a:pPr marL="399960" indent="-395280" algn="just">
                        <a:lnSpc>
                          <a:spcPct val="81000"/>
                        </a:lnSpc>
                      </a:pPr>
                      <a:r>
                        <a:rPr b="1" i="1" lang="fr-FR" sz="1200" spc="-1" strike="noStrike">
                          <a:solidFill>
                            <a:srgbClr val="ffffff"/>
                          </a:solidFill>
                          <a:latin typeface="Arial"/>
                          <a:ea typeface="Arial"/>
                        </a:rPr>
                        <a:t>1b. L</a:t>
                      </a:r>
                      <a:r>
                        <a:rPr b="1" i="1" lang="ja-JP" sz="1200" spc="-1" strike="noStrike">
                          <a:solidFill>
                            <a:srgbClr val="ffffff"/>
                          </a:solidFill>
                          <a:latin typeface="Arial"/>
                          <a:ea typeface="Arial"/>
                        </a:rPr>
                        <a:t>’</a:t>
                      </a:r>
                      <a:r>
                        <a:rPr b="1" i="1" lang="fr-FR" sz="1200" spc="-1" strike="noStrike">
                          <a:solidFill>
                            <a:srgbClr val="ffffff"/>
                          </a:solidFill>
                          <a:latin typeface="Arial"/>
                          <a:ea typeface="Arial"/>
                        </a:rPr>
                        <a:t>Objet de l</a:t>
                      </a:r>
                      <a:r>
                        <a:rPr b="1" i="1" lang="ja-JP" sz="1200" spc="-1" strike="noStrike">
                          <a:solidFill>
                            <a:srgbClr val="ffffff"/>
                          </a:solidFill>
                          <a:latin typeface="Arial"/>
                          <a:ea typeface="Arial"/>
                        </a:rPr>
                        <a:t>’</a:t>
                      </a:r>
                      <a:r>
                        <a:rPr b="1" i="1" lang="fr-FR" sz="1200" spc="-1" strike="noStrike">
                          <a:solidFill>
                            <a:srgbClr val="ffffff"/>
                          </a:solidFill>
                          <a:latin typeface="Arial"/>
                          <a:ea typeface="Arial"/>
                        </a:rPr>
                        <a:t>association</a:t>
                      </a:r>
                      <a:endParaRPr b="0" lang="fr-FR" sz="1200" spc="-1" strike="noStrike">
                        <a:solidFill>
                          <a:srgbClr val="000000"/>
                        </a:solidFill>
                        <a:latin typeface="Arial"/>
                      </a:endParaRPr>
                    </a:p>
                    <a:p>
                      <a:pPr marL="399960" indent="-395280" algn="just">
                        <a:lnSpc>
                          <a:spcPct val="81000"/>
                        </a:lnSpc>
                      </a:pPr>
                      <a:r>
                        <a:rPr b="1" i="1" lang="fr-FR" sz="1200" spc="-1" strike="noStrike">
                          <a:solidFill>
                            <a:srgbClr val="ffffff"/>
                          </a:solidFill>
                          <a:latin typeface="Arial"/>
                          <a:ea typeface="Arial"/>
                        </a:rPr>
                        <a:t>1c. Les différents types d</a:t>
                      </a:r>
                      <a:r>
                        <a:rPr b="1" i="1" lang="ja-JP" sz="1200" spc="-1" strike="noStrike">
                          <a:solidFill>
                            <a:srgbClr val="ffffff"/>
                          </a:solidFill>
                          <a:latin typeface="Arial"/>
                          <a:ea typeface="Arial"/>
                        </a:rPr>
                        <a:t>’</a:t>
                      </a:r>
                      <a:r>
                        <a:rPr b="1" i="1" lang="fr-FR" sz="1200" spc="-1" strike="noStrike">
                          <a:solidFill>
                            <a:srgbClr val="ffffff"/>
                          </a:solidFill>
                          <a:latin typeface="Arial"/>
                          <a:ea typeface="Arial"/>
                        </a:rPr>
                        <a:t>associations</a:t>
                      </a:r>
                      <a:endParaRPr b="0" lang="fr-FR" sz="1200" spc="-1" strike="noStrike">
                        <a:solidFill>
                          <a:srgbClr val="000000"/>
                        </a:solidFill>
                        <a:latin typeface="Arial"/>
                      </a:endParaRPr>
                    </a:p>
                    <a:p>
                      <a:pPr marL="399960" indent="-395280" algn="just">
                        <a:lnSpc>
                          <a:spcPct val="81000"/>
                        </a:lnSpc>
                      </a:pPr>
                      <a:r>
                        <a:rPr b="1" i="1" lang="fr-FR" sz="1200" spc="-1" strike="noStrike">
                          <a:solidFill>
                            <a:srgbClr val="ffffff"/>
                          </a:solidFill>
                          <a:latin typeface="Arial"/>
                          <a:ea typeface="Arial"/>
                        </a:rPr>
                        <a:t>1d. Le financement des associations</a:t>
                      </a:r>
                      <a:endParaRPr b="0" lang="fr-FR" sz="1200" spc="-1" strike="noStrike">
                        <a:solidFill>
                          <a:srgbClr val="000000"/>
                        </a:solidFill>
                        <a:latin typeface="Arial"/>
                      </a:endParaRPr>
                    </a:p>
                    <a:p>
                      <a:pPr marL="399960" indent="-395280" algn="just">
                        <a:lnSpc>
                          <a:spcPct val="81000"/>
                        </a:lnSpc>
                      </a:pPr>
                      <a:endParaRPr b="0" lang="fr-FR" sz="1200" spc="-1" strike="noStrike">
                        <a:solidFill>
                          <a:srgbClr val="000000"/>
                        </a:solidFill>
                        <a:latin typeface="Arial"/>
                      </a:endParaRPr>
                    </a:p>
                    <a:p>
                      <a:pPr marL="399960" indent="-395280">
                        <a:lnSpc>
                          <a:spcPct val="81000"/>
                        </a:lnSpc>
                      </a:pPr>
                      <a:r>
                        <a:rPr b="1" lang="fr-FR" sz="1200" spc="-1" strike="noStrike">
                          <a:solidFill>
                            <a:srgbClr val="ffc000"/>
                          </a:solidFill>
                          <a:latin typeface="Arial"/>
                          <a:ea typeface="Arial"/>
                        </a:rPr>
                        <a:t>2. Pourquoi faire ?</a:t>
                      </a:r>
                      <a:endParaRPr b="0" lang="fr-FR" sz="1200" spc="-1" strike="noStrike">
                        <a:solidFill>
                          <a:srgbClr val="000000"/>
                        </a:solidFill>
                        <a:latin typeface="Arial"/>
                      </a:endParaRPr>
                    </a:p>
                    <a:p>
                      <a:pPr marL="399960" indent="-395280">
                        <a:lnSpc>
                          <a:spcPct val="81000"/>
                        </a:lnSpc>
                      </a:pPr>
                      <a:endParaRPr b="0" lang="fr-FR" sz="1200" spc="-1" strike="noStrike">
                        <a:solidFill>
                          <a:srgbClr val="000000"/>
                        </a:solidFill>
                        <a:latin typeface="Arial"/>
                      </a:endParaRPr>
                    </a:p>
                    <a:p>
                      <a:pPr marL="399960" indent="-395280" algn="just">
                        <a:lnSpc>
                          <a:spcPct val="81000"/>
                        </a:lnSpc>
                      </a:pPr>
                      <a:r>
                        <a:rPr b="1" i="1" lang="fr-FR" sz="1200" spc="-1" strike="noStrike">
                          <a:solidFill>
                            <a:srgbClr val="ffffff"/>
                          </a:solidFill>
                          <a:latin typeface="Arial"/>
                          <a:ea typeface="Arial"/>
                        </a:rPr>
                        <a:t>2a. le fonctionnement associatif</a:t>
                      </a:r>
                      <a:endParaRPr b="0" lang="fr-FR" sz="1200" spc="-1" strike="noStrike">
                        <a:solidFill>
                          <a:srgbClr val="000000"/>
                        </a:solidFill>
                        <a:latin typeface="Arial"/>
                      </a:endParaRPr>
                    </a:p>
                    <a:p>
                      <a:pPr marL="399960" indent="-395280" algn="just">
                        <a:lnSpc>
                          <a:spcPct val="81000"/>
                        </a:lnSpc>
                      </a:pPr>
                      <a:r>
                        <a:rPr b="1" i="1" lang="fr-FR" sz="1200" spc="-1" strike="noStrike">
                          <a:solidFill>
                            <a:srgbClr val="ffffff"/>
                          </a:solidFill>
                          <a:latin typeface="Arial"/>
                          <a:ea typeface="Arial"/>
                        </a:rPr>
                        <a:t>2b. Le rôle des acteurs</a:t>
                      </a:r>
                      <a:endParaRPr b="0" lang="fr-FR" sz="1200" spc="-1" strike="noStrike">
                        <a:solidFill>
                          <a:srgbClr val="000000"/>
                        </a:solidFill>
                        <a:latin typeface="Arial"/>
                      </a:endParaRPr>
                    </a:p>
                    <a:p>
                      <a:pPr marL="399960" indent="-395280" algn="just">
                        <a:lnSpc>
                          <a:spcPct val="81000"/>
                        </a:lnSpc>
                      </a:pPr>
                      <a:r>
                        <a:rPr b="1" i="1" lang="fr-FR" sz="1200" spc="-1" strike="noStrike">
                          <a:solidFill>
                            <a:srgbClr val="ffffff"/>
                          </a:solidFill>
                          <a:latin typeface="Arial"/>
                          <a:ea typeface="Arial"/>
                        </a:rPr>
                        <a:t>2c. Réglementer les activités de l</a:t>
                      </a:r>
                      <a:r>
                        <a:rPr b="1" i="1" lang="ja-JP" sz="1200" spc="-1" strike="noStrike">
                          <a:solidFill>
                            <a:srgbClr val="ffffff"/>
                          </a:solidFill>
                          <a:latin typeface="Arial"/>
                          <a:ea typeface="Arial"/>
                        </a:rPr>
                        <a:t>’</a:t>
                      </a:r>
                      <a:r>
                        <a:rPr b="1" i="1" lang="fr-FR" sz="1200" spc="-1" strike="noStrike">
                          <a:solidFill>
                            <a:srgbClr val="ffffff"/>
                          </a:solidFill>
                          <a:latin typeface="Arial"/>
                          <a:ea typeface="Arial"/>
                        </a:rPr>
                        <a:t>association</a:t>
                      </a:r>
                      <a:endParaRPr b="0" lang="fr-FR" sz="12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4f81bd"/>
                    </a:solidFill>
                  </a:tcPr>
                </a:tc>
                <a:tc>
                  <a:txBody>
                    <a:bodyPr lIns="90000" rIns="90000" tIns="105120"/>
                    <a:p>
                      <a:pPr algn="ctr">
                        <a:lnSpc>
                          <a:spcPct val="81000"/>
                        </a:lnSpc>
                      </a:pPr>
                      <a:r>
                        <a:rPr b="1" lang="fr-FR" sz="1200" spc="-1" strike="noStrike">
                          <a:solidFill>
                            <a:srgbClr val="ffff00"/>
                          </a:solidFill>
                          <a:latin typeface="Arial"/>
                          <a:ea typeface="Arial"/>
                        </a:rPr>
                        <a:t>II. LES CLUBS SPORTIFS</a:t>
                      </a:r>
                      <a:endParaRPr b="0" lang="fr-FR" sz="1200" spc="-1" strike="noStrike">
                        <a:solidFill>
                          <a:srgbClr val="000000"/>
                        </a:solidFill>
                        <a:latin typeface="Arial"/>
                      </a:endParaRPr>
                    </a:p>
                    <a:p>
                      <a:pPr algn="ctr">
                        <a:lnSpc>
                          <a:spcPct val="81000"/>
                        </a:lnSpc>
                      </a:pPr>
                      <a:endParaRPr b="0" lang="fr-FR" sz="1200" spc="-1" strike="noStrike">
                        <a:solidFill>
                          <a:srgbClr val="000000"/>
                        </a:solidFill>
                        <a:latin typeface="Arial"/>
                      </a:endParaRPr>
                    </a:p>
                    <a:p>
                      <a:pPr algn="just">
                        <a:lnSpc>
                          <a:spcPct val="81000"/>
                        </a:lnSpc>
                      </a:pPr>
                      <a:r>
                        <a:rPr b="1" lang="fr-FR" sz="1200" spc="-1" strike="noStrike">
                          <a:solidFill>
                            <a:srgbClr val="ffc000"/>
                          </a:solidFill>
                          <a:latin typeface="Arial"/>
                          <a:ea typeface="Arial"/>
                        </a:rPr>
                        <a:t>1. Les associations sportives</a:t>
                      </a:r>
                      <a:endParaRPr b="0" lang="fr-FR" sz="1200" spc="-1" strike="noStrike">
                        <a:solidFill>
                          <a:srgbClr val="000000"/>
                        </a:solidFill>
                        <a:latin typeface="Arial"/>
                      </a:endParaRPr>
                    </a:p>
                    <a:p>
                      <a:pPr algn="just">
                        <a:lnSpc>
                          <a:spcPct val="81000"/>
                        </a:lnSpc>
                      </a:pP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Préambule</a:t>
                      </a: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1a. La déclaration</a:t>
                      </a: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1b. L</a:t>
                      </a:r>
                      <a:r>
                        <a:rPr b="1" i="1" lang="ja-JP" sz="1200" spc="-1" strike="noStrike">
                          <a:solidFill>
                            <a:srgbClr val="ffffff"/>
                          </a:solidFill>
                          <a:latin typeface="Arial"/>
                          <a:ea typeface="Arial"/>
                        </a:rPr>
                        <a:t>’</a:t>
                      </a:r>
                      <a:r>
                        <a:rPr b="1" i="1" lang="fr-FR" sz="1200" spc="-1" strike="noStrike">
                          <a:solidFill>
                            <a:srgbClr val="ffffff"/>
                          </a:solidFill>
                          <a:latin typeface="Arial"/>
                          <a:ea typeface="Arial"/>
                        </a:rPr>
                        <a:t> agrément </a:t>
                      </a: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1c. L</a:t>
                      </a:r>
                      <a:r>
                        <a:rPr b="1" i="1" lang="ja-JP" sz="1200" spc="-1" strike="noStrike">
                          <a:solidFill>
                            <a:srgbClr val="ffffff"/>
                          </a:solidFill>
                          <a:latin typeface="Arial"/>
                          <a:ea typeface="Arial"/>
                        </a:rPr>
                        <a:t>’</a:t>
                      </a:r>
                      <a:r>
                        <a:rPr b="1" i="1" lang="fr-FR" sz="1200" spc="-1" strike="noStrike">
                          <a:solidFill>
                            <a:srgbClr val="ffffff"/>
                          </a:solidFill>
                          <a:latin typeface="Arial"/>
                          <a:ea typeface="Arial"/>
                        </a:rPr>
                        <a:t> affiliation</a:t>
                      </a: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1d. Les dirigeants : le bénévolat</a:t>
                      </a: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1e. Le budget des associations sportives</a:t>
                      </a:r>
                      <a:endParaRPr b="0" lang="fr-FR" sz="1200" spc="-1" strike="noStrike">
                        <a:solidFill>
                          <a:srgbClr val="000000"/>
                        </a:solidFill>
                        <a:latin typeface="Arial"/>
                      </a:endParaRPr>
                    </a:p>
                    <a:p>
                      <a:pPr algn="just">
                        <a:lnSpc>
                          <a:spcPct val="81000"/>
                        </a:lnSpc>
                      </a:pPr>
                      <a:endParaRPr b="0" lang="fr-FR" sz="1200" spc="-1" strike="noStrike">
                        <a:solidFill>
                          <a:srgbClr val="000000"/>
                        </a:solidFill>
                        <a:latin typeface="Arial"/>
                      </a:endParaRPr>
                    </a:p>
                    <a:p>
                      <a:pPr algn="just">
                        <a:lnSpc>
                          <a:spcPct val="81000"/>
                        </a:lnSpc>
                      </a:pPr>
                      <a:r>
                        <a:rPr b="1" lang="fr-FR" sz="1200" spc="-1" strike="noStrike">
                          <a:solidFill>
                            <a:srgbClr val="ffc000"/>
                          </a:solidFill>
                          <a:latin typeface="Arial"/>
                          <a:ea typeface="Arial"/>
                        </a:rPr>
                        <a:t>2. Les clubs professionnels</a:t>
                      </a:r>
                      <a:endParaRPr b="0" lang="fr-FR" sz="1200" spc="-1" strike="noStrike">
                        <a:solidFill>
                          <a:srgbClr val="000000"/>
                        </a:solidFill>
                        <a:latin typeface="Arial"/>
                      </a:endParaRPr>
                    </a:p>
                    <a:p>
                      <a:pPr algn="just">
                        <a:lnSpc>
                          <a:spcPct val="81000"/>
                        </a:lnSpc>
                      </a:pP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2a. Statuts, relation société – association</a:t>
                      </a: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2b. La mise à disposition des équipements sportifs</a:t>
                      </a: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2c. Les centres de formation</a:t>
                      </a: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2d. La fiscalité</a:t>
                      </a:r>
                      <a:endParaRPr b="0" lang="fr-FR" sz="1200" spc="-1" strike="noStrike">
                        <a:solidFill>
                          <a:srgbClr val="000000"/>
                        </a:solidFill>
                        <a:latin typeface="Arial"/>
                      </a:endParaRPr>
                    </a:p>
                    <a:p>
                      <a:pPr algn="just">
                        <a:lnSpc>
                          <a:spcPct val="81000"/>
                        </a:lnSpc>
                      </a:pPr>
                      <a:endParaRPr b="0" lang="fr-FR" sz="1200" spc="-1" strike="noStrike">
                        <a:solidFill>
                          <a:srgbClr val="000000"/>
                        </a:solidFill>
                        <a:latin typeface="Arial"/>
                      </a:endParaRPr>
                    </a:p>
                    <a:p>
                      <a:pPr algn="just">
                        <a:lnSpc>
                          <a:spcPct val="81000"/>
                        </a:lnSpc>
                      </a:pPr>
                      <a:endParaRPr b="0" lang="fr-FR" sz="12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4f81bd"/>
                    </a:solidFill>
                  </a:tcPr>
                </a:tc>
                <a:tc>
                  <a:txBody>
                    <a:bodyPr lIns="90000" rIns="90000" tIns="105120"/>
                    <a:p>
                      <a:pPr algn="ctr">
                        <a:lnSpc>
                          <a:spcPct val="81000"/>
                        </a:lnSpc>
                      </a:pPr>
                      <a:r>
                        <a:rPr b="1" lang="fr-FR" sz="1200" spc="-1" strike="noStrike">
                          <a:solidFill>
                            <a:srgbClr val="ffff00"/>
                          </a:solidFill>
                          <a:latin typeface="Arial"/>
                          <a:ea typeface="Arial"/>
                        </a:rPr>
                        <a:t>III. LE MODELE FEDERAL FRANCAIS</a:t>
                      </a:r>
                      <a:endParaRPr b="0" lang="fr-FR" sz="1200" spc="-1" strike="noStrike">
                        <a:solidFill>
                          <a:srgbClr val="000000"/>
                        </a:solidFill>
                        <a:latin typeface="Arial"/>
                      </a:endParaRPr>
                    </a:p>
                    <a:p>
                      <a:pPr algn="ctr">
                        <a:lnSpc>
                          <a:spcPct val="81000"/>
                        </a:lnSpc>
                      </a:pPr>
                      <a:endParaRPr b="0" lang="fr-FR" sz="1200" spc="-1" strike="noStrike">
                        <a:solidFill>
                          <a:srgbClr val="000000"/>
                        </a:solidFill>
                        <a:latin typeface="Arial"/>
                      </a:endParaRPr>
                    </a:p>
                    <a:p>
                      <a:pPr algn="just">
                        <a:lnSpc>
                          <a:spcPct val="81000"/>
                        </a:lnSpc>
                      </a:pPr>
                      <a:r>
                        <a:rPr b="1" lang="fr-FR" sz="1200" spc="-1" strike="noStrike">
                          <a:solidFill>
                            <a:srgbClr val="ffc000"/>
                          </a:solidFill>
                          <a:latin typeface="Arial"/>
                          <a:ea typeface="Arial"/>
                        </a:rPr>
                        <a:t>1. Définition et caractéristiques</a:t>
                      </a:r>
                      <a:endParaRPr b="0" lang="fr-FR" sz="1200" spc="-1" strike="noStrike">
                        <a:solidFill>
                          <a:srgbClr val="000000"/>
                        </a:solidFill>
                        <a:latin typeface="Arial"/>
                      </a:endParaRPr>
                    </a:p>
                    <a:p>
                      <a:pPr>
                        <a:lnSpc>
                          <a:spcPct val="81000"/>
                        </a:lnSpc>
                      </a:pPr>
                      <a:r>
                        <a:rPr b="1" i="1" lang="fr-FR" sz="1200" spc="-1" strike="noStrike">
                          <a:solidFill>
                            <a:srgbClr val="ffffff"/>
                          </a:solidFill>
                          <a:latin typeface="Arial"/>
                          <a:ea typeface="Arial"/>
                        </a:rPr>
                        <a:t>1a.  Historique</a:t>
                      </a:r>
                      <a:endParaRPr b="0" lang="fr-FR" sz="1200" spc="-1" strike="noStrike">
                        <a:solidFill>
                          <a:srgbClr val="000000"/>
                        </a:solidFill>
                        <a:latin typeface="Arial"/>
                      </a:endParaRPr>
                    </a:p>
                    <a:p>
                      <a:pPr>
                        <a:lnSpc>
                          <a:spcPct val="81000"/>
                        </a:lnSpc>
                      </a:pPr>
                      <a:r>
                        <a:rPr b="1" i="1" lang="fr-FR" sz="1200" spc="-1" strike="noStrike">
                          <a:solidFill>
                            <a:srgbClr val="ffffff"/>
                          </a:solidFill>
                          <a:latin typeface="Arial"/>
                          <a:ea typeface="Arial"/>
                        </a:rPr>
                        <a:t>1b. Les différents types</a:t>
                      </a:r>
                      <a:endParaRPr b="0" lang="fr-FR" sz="1200" spc="-1" strike="noStrike">
                        <a:solidFill>
                          <a:srgbClr val="000000"/>
                        </a:solidFill>
                        <a:latin typeface="Arial"/>
                      </a:endParaRPr>
                    </a:p>
                    <a:p>
                      <a:pPr>
                        <a:lnSpc>
                          <a:spcPct val="81000"/>
                        </a:lnSpc>
                      </a:pPr>
                      <a:r>
                        <a:rPr b="1" i="1" lang="fr-FR" sz="1200" spc="-1" strike="noStrike">
                          <a:solidFill>
                            <a:srgbClr val="ffffff"/>
                          </a:solidFill>
                          <a:latin typeface="Arial"/>
                          <a:ea typeface="Arial"/>
                        </a:rPr>
                        <a:t>1c. Rôle  des fédérations</a:t>
                      </a:r>
                      <a:endParaRPr b="0" lang="fr-FR" sz="1200" spc="-1" strike="noStrike">
                        <a:solidFill>
                          <a:srgbClr val="000000"/>
                        </a:solidFill>
                        <a:latin typeface="Arial"/>
                      </a:endParaRPr>
                    </a:p>
                    <a:p>
                      <a:pPr>
                        <a:lnSpc>
                          <a:spcPct val="81000"/>
                        </a:lnSpc>
                      </a:pPr>
                      <a:r>
                        <a:rPr b="1" i="1" lang="fr-FR" sz="1200" spc="-1" strike="noStrike">
                          <a:solidFill>
                            <a:srgbClr val="ffffff"/>
                          </a:solidFill>
                          <a:latin typeface="Arial"/>
                          <a:ea typeface="Arial"/>
                        </a:rPr>
                        <a:t>1d. Organisation des fédérations</a:t>
                      </a:r>
                      <a:endParaRPr b="0" lang="fr-FR" sz="1200" spc="-1" strike="noStrike">
                        <a:solidFill>
                          <a:srgbClr val="000000"/>
                        </a:solidFill>
                        <a:latin typeface="Arial"/>
                      </a:endParaRPr>
                    </a:p>
                    <a:p>
                      <a:pPr>
                        <a:lnSpc>
                          <a:spcPct val="81000"/>
                        </a:lnSpc>
                      </a:pPr>
                      <a:r>
                        <a:rPr b="1" i="1" lang="fr-FR" sz="1200" spc="-1" strike="noStrike">
                          <a:solidFill>
                            <a:srgbClr val="ffffff"/>
                          </a:solidFill>
                          <a:latin typeface="Arial"/>
                          <a:ea typeface="Arial"/>
                        </a:rPr>
                        <a:t>1e. Licence</a:t>
                      </a:r>
                      <a:endParaRPr b="0" lang="fr-FR" sz="1200" spc="-1" strike="noStrike">
                        <a:solidFill>
                          <a:srgbClr val="000000"/>
                        </a:solidFill>
                        <a:latin typeface="Arial"/>
                      </a:endParaRPr>
                    </a:p>
                    <a:p>
                      <a:pPr>
                        <a:lnSpc>
                          <a:spcPct val="81000"/>
                        </a:lnSpc>
                      </a:pPr>
                      <a:r>
                        <a:rPr b="1" i="1" lang="fr-FR" sz="1200" spc="-1" strike="noStrike">
                          <a:solidFill>
                            <a:srgbClr val="ffffff"/>
                          </a:solidFill>
                          <a:latin typeface="Arial"/>
                          <a:ea typeface="Arial"/>
                        </a:rPr>
                        <a:t>1f. Les fédérations aujourd</a:t>
                      </a:r>
                      <a:r>
                        <a:rPr b="1" i="1" lang="ja-JP" sz="1200" spc="-1" strike="noStrike">
                          <a:solidFill>
                            <a:srgbClr val="ffffff"/>
                          </a:solidFill>
                          <a:latin typeface="Arial"/>
                          <a:ea typeface="Arial"/>
                        </a:rPr>
                        <a:t>’</a:t>
                      </a:r>
                      <a:r>
                        <a:rPr b="1" i="1" lang="fr-FR" sz="1200" spc="-1" strike="noStrike">
                          <a:solidFill>
                            <a:srgbClr val="ffffff"/>
                          </a:solidFill>
                          <a:latin typeface="Arial"/>
                          <a:ea typeface="Arial"/>
                        </a:rPr>
                        <a:t>hui </a:t>
                      </a:r>
                      <a:endParaRPr b="0" lang="fr-FR" sz="1200" spc="-1" strike="noStrike">
                        <a:solidFill>
                          <a:srgbClr val="000000"/>
                        </a:solidFill>
                        <a:latin typeface="Arial"/>
                      </a:endParaRPr>
                    </a:p>
                    <a:p>
                      <a:pPr>
                        <a:lnSpc>
                          <a:spcPct val="81000"/>
                        </a:lnSpc>
                      </a:pPr>
                      <a:endParaRPr b="0" lang="fr-FR" sz="1200" spc="-1" strike="noStrike">
                        <a:solidFill>
                          <a:srgbClr val="000000"/>
                        </a:solidFill>
                        <a:latin typeface="Arial"/>
                      </a:endParaRPr>
                    </a:p>
                    <a:p>
                      <a:pPr algn="just">
                        <a:lnSpc>
                          <a:spcPct val="81000"/>
                        </a:lnSpc>
                      </a:pPr>
                      <a:r>
                        <a:rPr b="1" lang="fr-FR" sz="1200" spc="-1" strike="noStrike">
                          <a:solidFill>
                            <a:srgbClr val="ffc000"/>
                          </a:solidFill>
                          <a:latin typeface="Arial"/>
                          <a:ea typeface="Arial"/>
                        </a:rPr>
                        <a:t>2. Le rapport des fédérations à l</a:t>
                      </a:r>
                      <a:r>
                        <a:rPr b="1" lang="ja-JP" sz="1200" spc="-1" strike="noStrike">
                          <a:solidFill>
                            <a:srgbClr val="ffc000"/>
                          </a:solidFill>
                          <a:latin typeface="Arial"/>
                          <a:ea typeface="Arial"/>
                        </a:rPr>
                        <a:t>’</a:t>
                      </a:r>
                      <a:r>
                        <a:rPr b="1" lang="fr-FR" sz="1200" spc="-1" strike="noStrike">
                          <a:solidFill>
                            <a:srgbClr val="ffc000"/>
                          </a:solidFill>
                          <a:latin typeface="Arial"/>
                          <a:ea typeface="Arial"/>
                        </a:rPr>
                        <a:t>Etat</a:t>
                      </a: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2a. L</a:t>
                      </a:r>
                      <a:r>
                        <a:rPr b="1" i="1" lang="ja-JP" sz="1200" spc="-1" strike="noStrike">
                          <a:solidFill>
                            <a:srgbClr val="ffffff"/>
                          </a:solidFill>
                          <a:latin typeface="Arial"/>
                          <a:ea typeface="Arial"/>
                        </a:rPr>
                        <a:t>’</a:t>
                      </a:r>
                      <a:r>
                        <a:rPr b="1" i="1" lang="fr-FR" sz="1200" spc="-1" strike="noStrike">
                          <a:solidFill>
                            <a:srgbClr val="ffffff"/>
                          </a:solidFill>
                          <a:latin typeface="Arial"/>
                          <a:ea typeface="Arial"/>
                        </a:rPr>
                        <a:t>Etat et le mouvement sportif national</a:t>
                      </a: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2b. La gouvernance des fédérations d</a:t>
                      </a:r>
                      <a:r>
                        <a:rPr b="1" i="1" lang="ja-JP" sz="1200" spc="-1" strike="noStrike">
                          <a:solidFill>
                            <a:srgbClr val="ffffff"/>
                          </a:solidFill>
                          <a:latin typeface="Arial"/>
                          <a:ea typeface="Arial"/>
                        </a:rPr>
                        <a:t>’</a:t>
                      </a:r>
                      <a:r>
                        <a:rPr b="1" i="1" lang="fr-FR" sz="1200" spc="-1" strike="noStrike">
                          <a:solidFill>
                            <a:srgbClr val="ffffff"/>
                          </a:solidFill>
                          <a:latin typeface="Arial"/>
                          <a:ea typeface="Arial"/>
                        </a:rPr>
                        <a:t>association chargées d</a:t>
                      </a:r>
                      <a:r>
                        <a:rPr b="1" i="1" lang="ja-JP" sz="1200" spc="-1" strike="noStrike">
                          <a:solidFill>
                            <a:srgbClr val="ffffff"/>
                          </a:solidFill>
                          <a:latin typeface="Arial"/>
                          <a:ea typeface="Arial"/>
                        </a:rPr>
                        <a:t>’</a:t>
                      </a:r>
                      <a:r>
                        <a:rPr b="1" i="1" lang="fr-FR" sz="1200" spc="-1" strike="noStrike">
                          <a:solidFill>
                            <a:srgbClr val="ffffff"/>
                          </a:solidFill>
                          <a:latin typeface="Arial"/>
                          <a:ea typeface="Arial"/>
                        </a:rPr>
                        <a:t>une mission de service public : le cas des F.F.</a:t>
                      </a:r>
                      <a:endParaRPr b="0" lang="fr-FR" sz="1200" spc="-1" strike="noStrike">
                        <a:solidFill>
                          <a:srgbClr val="000000"/>
                        </a:solidFill>
                        <a:latin typeface="Arial"/>
                      </a:endParaRPr>
                    </a:p>
                    <a:p>
                      <a:pPr algn="just">
                        <a:lnSpc>
                          <a:spcPct val="81000"/>
                        </a:lnSpc>
                      </a:pPr>
                      <a:endParaRPr b="0" lang="fr-FR" sz="1200" spc="-1" strike="noStrike">
                        <a:solidFill>
                          <a:srgbClr val="000000"/>
                        </a:solidFill>
                        <a:latin typeface="Arial"/>
                      </a:endParaRPr>
                    </a:p>
                    <a:p>
                      <a:pPr algn="just">
                        <a:lnSpc>
                          <a:spcPct val="81000"/>
                        </a:lnSpc>
                      </a:pPr>
                      <a:r>
                        <a:rPr b="1" lang="fr-FR" sz="1200" spc="-1" strike="noStrike">
                          <a:solidFill>
                            <a:srgbClr val="ffc000"/>
                          </a:solidFill>
                          <a:latin typeface="Arial"/>
                          <a:ea typeface="Arial"/>
                        </a:rPr>
                        <a:t>3. Le modèle sportif français</a:t>
                      </a: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3a. L</a:t>
                      </a:r>
                      <a:r>
                        <a:rPr b="1" i="1" lang="ja-JP" sz="1200" spc="-1" strike="noStrike">
                          <a:solidFill>
                            <a:srgbClr val="ffffff"/>
                          </a:solidFill>
                          <a:latin typeface="Arial"/>
                          <a:ea typeface="Arial"/>
                        </a:rPr>
                        <a:t>’</a:t>
                      </a:r>
                      <a:r>
                        <a:rPr b="1" i="1" lang="fr-FR" sz="1200" spc="-1" strike="noStrike">
                          <a:solidFill>
                            <a:srgbClr val="ffffff"/>
                          </a:solidFill>
                          <a:latin typeface="Arial"/>
                          <a:ea typeface="Arial"/>
                        </a:rPr>
                        <a:t>Etat et les fédérations face aux mutations du sport : le mouvement sportif (CNOSF) aujourd</a:t>
                      </a:r>
                      <a:r>
                        <a:rPr b="1" i="1" lang="ja-JP" sz="1200" spc="-1" strike="noStrike">
                          <a:solidFill>
                            <a:srgbClr val="ffffff"/>
                          </a:solidFill>
                          <a:latin typeface="Arial"/>
                          <a:ea typeface="Arial"/>
                        </a:rPr>
                        <a:t>’</a:t>
                      </a:r>
                      <a:r>
                        <a:rPr b="1" i="1" lang="fr-FR" sz="1200" spc="-1" strike="noStrike">
                          <a:solidFill>
                            <a:srgbClr val="ffffff"/>
                          </a:solidFill>
                          <a:latin typeface="Arial"/>
                          <a:ea typeface="Arial"/>
                        </a:rPr>
                        <a:t>hui.</a:t>
                      </a: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3b. La gouvernance fédérale : un modèle dépassé ?</a:t>
                      </a:r>
                      <a:endParaRPr b="0" lang="fr-FR" sz="1200" spc="-1" strike="noStrike">
                        <a:solidFill>
                          <a:srgbClr val="000000"/>
                        </a:solidFill>
                        <a:latin typeface="Arial"/>
                      </a:endParaRPr>
                    </a:p>
                    <a:p>
                      <a:pPr algn="just">
                        <a:lnSpc>
                          <a:spcPct val="81000"/>
                        </a:lnSpc>
                      </a:pPr>
                      <a:r>
                        <a:rPr b="1" i="1" lang="fr-FR" sz="1200" spc="-1" strike="noStrike">
                          <a:solidFill>
                            <a:srgbClr val="ffffff"/>
                          </a:solidFill>
                          <a:latin typeface="Arial"/>
                          <a:ea typeface="Arial"/>
                        </a:rPr>
                        <a:t>3c. Mutation ou crise ?</a:t>
                      </a:r>
                      <a:endParaRPr b="0" lang="fr-FR" sz="12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4f81bd"/>
                    </a:solidFill>
                  </a:tcPr>
                </a:tc>
              </a:tr>
            </a:tbl>
          </a:graphicData>
        </a:graphic>
      </p:graphicFrame>
    </p:spTree>
  </p:cSld>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aphicFrame>
        <p:nvGraphicFramePr>
          <p:cNvPr id="228" name="Table 1"/>
          <p:cNvGraphicFramePr/>
          <p:nvPr/>
        </p:nvGraphicFramePr>
        <p:xfrm>
          <a:off x="0" y="0"/>
          <a:ext cx="9145080" cy="337680"/>
        </p:xfrm>
        <a:graphic>
          <a:graphicData uri="http://schemas.openxmlformats.org/drawingml/2006/table">
            <a:tbl>
              <a:tblPr/>
              <a:tblGrid>
                <a:gridCol w="2556360"/>
                <a:gridCol w="3384720"/>
                <a:gridCol w="3204000"/>
              </a:tblGrid>
              <a:tr h="337680">
                <a:tc>
                  <a:txBody>
                    <a:bodyPr lIns="90000" rIns="90000" tIns="116280" bIns="46800"/>
                    <a:p>
                      <a:pPr algn="ctr">
                        <a:lnSpc>
                          <a:spcPct val="81000"/>
                        </a:lnSpc>
                      </a:pPr>
                      <a:r>
                        <a:rPr b="1" lang="fr-FR" sz="1400" spc="-1" strike="noStrike">
                          <a:solidFill>
                            <a:srgbClr val="ffff00"/>
                          </a:solidFill>
                          <a:latin typeface="Arial"/>
                          <a:ea typeface="Arial"/>
                        </a:rPr>
                        <a:t>I. LES ASSOCIATIONS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16280" bIns="46800"/>
                    <a:p>
                      <a:pPr algn="ctr">
                        <a:lnSpc>
                          <a:spcPct val="81000"/>
                        </a:lnSpc>
                      </a:pPr>
                      <a:r>
                        <a:rPr b="1" lang="fr-FR" sz="1400" spc="-1" strike="noStrike">
                          <a:solidFill>
                            <a:srgbClr val="ffc000"/>
                          </a:solidFill>
                          <a:latin typeface="Arial"/>
                          <a:ea typeface="Arial"/>
                        </a:rPr>
                        <a:t>1. Définition et caractéristiques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01160" bIns="46800"/>
                    <a:p>
                      <a:pPr algn="ctr">
                        <a:lnSpc>
                          <a:spcPct val="81000"/>
                        </a:lnSpc>
                      </a:pPr>
                      <a:r>
                        <a:rPr b="1" lang="fr-FR" sz="1100" spc="-1" strike="noStrike">
                          <a:solidFill>
                            <a:srgbClr val="ffffff"/>
                          </a:solidFill>
                          <a:latin typeface="Arial"/>
                          <a:ea typeface="Arial"/>
                        </a:rPr>
                        <a:t>1a. L</a:t>
                      </a:r>
                      <a:r>
                        <a:rPr b="1" lang="ja-JP" sz="1100" spc="-1" strike="noStrike">
                          <a:solidFill>
                            <a:srgbClr val="ffffff"/>
                          </a:solidFill>
                          <a:latin typeface="Arial"/>
                          <a:ea typeface="Arial"/>
                        </a:rPr>
                        <a:t>’</a:t>
                      </a:r>
                      <a:r>
                        <a:rPr b="1" lang="fr-FR" sz="1100" spc="-1" strike="noStrike">
                          <a:solidFill>
                            <a:srgbClr val="ffffff"/>
                          </a:solidFill>
                          <a:latin typeface="Arial"/>
                          <a:ea typeface="Arial"/>
                        </a:rPr>
                        <a:t>association, au cœur de la société</a:t>
                      </a:r>
                      <a:endParaRPr b="0" lang="fr-FR" sz="11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r>
            </a:tbl>
          </a:graphicData>
        </a:graphic>
      </p:graphicFrame>
      <p:sp>
        <p:nvSpPr>
          <p:cNvPr id="229" name="CustomShape 2"/>
          <p:cNvSpPr/>
          <p:nvPr/>
        </p:nvSpPr>
        <p:spPr>
          <a:xfrm>
            <a:off x="250920" y="765000"/>
            <a:ext cx="3816360" cy="642600"/>
          </a:xfrm>
          <a:prstGeom prst="rect">
            <a:avLst/>
          </a:prstGeom>
          <a:noFill/>
          <a:ln>
            <a:noFill/>
          </a:ln>
        </p:spPr>
        <p:style>
          <a:lnRef idx="0"/>
          <a:fillRef idx="0"/>
          <a:effectRef idx="0"/>
          <a:fontRef idx="minor"/>
        </p:style>
        <p:txBody>
          <a:bodyPr lIns="90000" rIns="90000" tIns="46800" bIns="46800"/>
          <a:p>
            <a:pPr algn="just"/>
            <a:r>
              <a:rPr b="1" lang="fr-FR" sz="1800" spc="-1" strike="noStrike">
                <a:solidFill>
                  <a:srgbClr val="ff0000"/>
                </a:solidFill>
                <a:latin typeface="Arial"/>
              </a:rPr>
              <a:t>Loi du 21 mars 1884 </a:t>
            </a:r>
            <a:r>
              <a:rPr b="1" lang="fr-FR" sz="1800" spc="-1" strike="noStrike">
                <a:solidFill>
                  <a:srgbClr val="000000"/>
                </a:solidFill>
                <a:latin typeface="Arial"/>
              </a:rPr>
              <a:t>reconnait </a:t>
            </a:r>
            <a:endParaRPr b="0" lang="fr-FR" sz="1800" spc="-1" strike="noStrike">
              <a:solidFill>
                <a:srgbClr val="000000"/>
              </a:solidFill>
              <a:latin typeface="Arial"/>
            </a:endParaRPr>
          </a:p>
          <a:p>
            <a:pPr algn="just"/>
            <a:r>
              <a:rPr b="1" lang="fr-FR" sz="1800" spc="-1" strike="noStrike">
                <a:solidFill>
                  <a:srgbClr val="000000"/>
                </a:solidFill>
                <a:latin typeface="Arial"/>
              </a:rPr>
              <a:t>la LIBERTÉ SYNDICALE</a:t>
            </a:r>
            <a:endParaRPr b="0" lang="fr-FR" sz="1800" spc="-1" strike="noStrike">
              <a:solidFill>
                <a:srgbClr val="000000"/>
              </a:solidFill>
              <a:latin typeface="Arial"/>
            </a:endParaRPr>
          </a:p>
        </p:txBody>
      </p:sp>
      <p:sp>
        <p:nvSpPr>
          <p:cNvPr id="230" name="CustomShape 3"/>
          <p:cNvSpPr/>
          <p:nvPr/>
        </p:nvSpPr>
        <p:spPr>
          <a:xfrm>
            <a:off x="5141520" y="1916280"/>
            <a:ext cx="3396240" cy="642600"/>
          </a:xfrm>
          <a:prstGeom prst="rect">
            <a:avLst/>
          </a:prstGeom>
          <a:noFill/>
          <a:ln>
            <a:noFill/>
          </a:ln>
        </p:spPr>
        <p:style>
          <a:lnRef idx="0"/>
          <a:fillRef idx="0"/>
          <a:effectRef idx="0"/>
          <a:fontRef idx="minor"/>
        </p:style>
        <p:txBody>
          <a:bodyPr wrap="none" lIns="90000" rIns="90000" tIns="46800" bIns="46800"/>
          <a:p>
            <a:pPr algn="just"/>
            <a:r>
              <a:rPr b="1" lang="fr-FR" sz="1800" spc="-1" strike="noStrike">
                <a:solidFill>
                  <a:srgbClr val="ff0000"/>
                </a:solidFill>
                <a:latin typeface="Arial"/>
              </a:rPr>
              <a:t>Loi du 1er juillet 1901  </a:t>
            </a:r>
            <a:r>
              <a:rPr b="1" lang="fr-FR" sz="1800" spc="-1" strike="noStrike">
                <a:solidFill>
                  <a:srgbClr val="000000"/>
                </a:solidFill>
                <a:latin typeface="Arial"/>
              </a:rPr>
              <a:t>affirme</a:t>
            </a:r>
            <a:endParaRPr b="0" lang="fr-FR" sz="1800" spc="-1" strike="noStrike">
              <a:solidFill>
                <a:srgbClr val="000000"/>
              </a:solidFill>
              <a:latin typeface="Arial"/>
            </a:endParaRPr>
          </a:p>
          <a:p>
            <a:pPr algn="just"/>
            <a:r>
              <a:rPr b="1" lang="fr-FR" sz="1800" spc="-1" strike="noStrike">
                <a:solidFill>
                  <a:srgbClr val="000000"/>
                </a:solidFill>
                <a:latin typeface="Arial"/>
              </a:rPr>
              <a:t>la LIBERTE D</a:t>
            </a:r>
            <a:r>
              <a:rPr b="1" lang="ja-JP" sz="1800" spc="-1" strike="noStrike">
                <a:solidFill>
                  <a:srgbClr val="000000"/>
                </a:solidFill>
                <a:latin typeface="Arial"/>
              </a:rPr>
              <a:t>’</a:t>
            </a:r>
            <a:r>
              <a:rPr b="1" lang="fr-FR" sz="1800" spc="-1" strike="noStrike">
                <a:solidFill>
                  <a:srgbClr val="000000"/>
                </a:solidFill>
                <a:latin typeface="Arial"/>
              </a:rPr>
              <a:t>ASSOCIATION</a:t>
            </a:r>
            <a:endParaRPr b="0" lang="fr-FR" sz="1800" spc="-1" strike="noStrike">
              <a:solidFill>
                <a:srgbClr val="000000"/>
              </a:solidFill>
              <a:latin typeface="Arial"/>
            </a:endParaRPr>
          </a:p>
        </p:txBody>
      </p:sp>
      <p:sp>
        <p:nvSpPr>
          <p:cNvPr id="231" name="CustomShape 4"/>
          <p:cNvSpPr/>
          <p:nvPr/>
        </p:nvSpPr>
        <p:spPr>
          <a:xfrm>
            <a:off x="324000" y="3068640"/>
            <a:ext cx="8424720" cy="2838240"/>
          </a:xfrm>
          <a:prstGeom prst="rect">
            <a:avLst/>
          </a:prstGeom>
          <a:noFill/>
          <a:ln>
            <a:noFill/>
          </a:ln>
        </p:spPr>
        <p:style>
          <a:lnRef idx="0"/>
          <a:fillRef idx="0"/>
          <a:effectRef idx="0"/>
          <a:fontRef idx="minor"/>
        </p:style>
        <p:txBody>
          <a:bodyPr lIns="90000" rIns="90000" tIns="46800" bIns="46800"/>
          <a:p>
            <a:pPr algn="just"/>
            <a:r>
              <a:rPr b="1" lang="fr-FR" sz="2000" spc="-1" strike="noStrike">
                <a:solidFill>
                  <a:srgbClr val="000000"/>
                </a:solidFill>
                <a:latin typeface="Arial"/>
              </a:rPr>
              <a:t>La liberté d</a:t>
            </a:r>
            <a:r>
              <a:rPr b="1" lang="ja-JP" sz="2000" spc="-1" strike="noStrike">
                <a:solidFill>
                  <a:srgbClr val="000000"/>
                </a:solidFill>
                <a:latin typeface="Arial"/>
              </a:rPr>
              <a:t>’</a:t>
            </a:r>
            <a:r>
              <a:rPr b="1" lang="fr-FR" sz="2000" spc="-1" strike="noStrike">
                <a:solidFill>
                  <a:srgbClr val="000000"/>
                </a:solidFill>
                <a:latin typeface="Arial"/>
              </a:rPr>
              <a:t>association est aujourd</a:t>
            </a:r>
            <a:r>
              <a:rPr b="1" lang="ja-JP" sz="2000" spc="-1" strike="noStrike">
                <a:solidFill>
                  <a:srgbClr val="000000"/>
                </a:solidFill>
                <a:latin typeface="Arial"/>
              </a:rPr>
              <a:t>’</a:t>
            </a:r>
            <a:r>
              <a:rPr b="1" lang="fr-FR" sz="2000" spc="-1" strike="noStrike">
                <a:solidFill>
                  <a:srgbClr val="000000"/>
                </a:solidFill>
                <a:latin typeface="Arial"/>
              </a:rPr>
              <a:t>hui une LIBERTÉ PUBLIQUE, garantie au titre des « principes fondamentaux reconnus par les lois de la République» .</a:t>
            </a:r>
            <a:endParaRPr b="0" lang="fr-FR" sz="2000" spc="-1" strike="noStrike">
              <a:solidFill>
                <a:srgbClr val="000000"/>
              </a:solidFill>
              <a:latin typeface="Arial"/>
            </a:endParaRPr>
          </a:p>
          <a:p>
            <a:pPr algn="r"/>
            <a:r>
              <a:rPr b="1" lang="fr-FR" sz="2000" spc="-1" strike="noStrike">
                <a:solidFill>
                  <a:srgbClr val="000000"/>
                </a:solidFill>
                <a:latin typeface="Arial"/>
              </a:rPr>
              <a:t>= valeur constitutionnelle (1958)</a:t>
            </a:r>
            <a:endParaRPr b="0" lang="fr-FR" sz="2000" spc="-1" strike="noStrike">
              <a:solidFill>
                <a:srgbClr val="000000"/>
              </a:solidFill>
              <a:latin typeface="Arial"/>
            </a:endParaRPr>
          </a:p>
          <a:p>
            <a:pPr algn="just"/>
            <a:endParaRPr b="0" lang="fr-FR" sz="2000" spc="-1" strike="noStrike">
              <a:solidFill>
                <a:srgbClr val="000000"/>
              </a:solidFill>
              <a:latin typeface="Arial"/>
            </a:endParaRPr>
          </a:p>
          <a:p>
            <a:pPr algn="just"/>
            <a:endParaRPr b="0" lang="fr-FR" sz="2000" spc="-1" strike="noStrike">
              <a:solidFill>
                <a:srgbClr val="000000"/>
              </a:solidFill>
              <a:latin typeface="Arial"/>
            </a:endParaRPr>
          </a:p>
          <a:p>
            <a:pPr algn="just">
              <a:lnSpc>
                <a:spcPct val="100000"/>
              </a:lnSpc>
            </a:pPr>
            <a:r>
              <a:rPr b="1" lang="fr-FR" sz="2000" spc="-1" strike="noStrike">
                <a:solidFill>
                  <a:srgbClr val="000000"/>
                </a:solidFill>
                <a:latin typeface="Wingdings"/>
                <a:ea typeface="Wingdings"/>
              </a:rPr>
              <a:t></a:t>
            </a:r>
            <a:r>
              <a:rPr b="1" lang="fr-FR" sz="2000" spc="-1" strike="noStrike">
                <a:solidFill>
                  <a:srgbClr val="000000"/>
                </a:solidFill>
                <a:latin typeface="Arial"/>
              </a:rPr>
              <a:t> </a:t>
            </a:r>
            <a:r>
              <a:rPr b="1" lang="fr-FR" sz="2000" spc="-1" strike="noStrike">
                <a:solidFill>
                  <a:srgbClr val="000000"/>
                </a:solidFill>
                <a:latin typeface="Arial"/>
              </a:rPr>
              <a:t>Convention européenne des droits de l</a:t>
            </a:r>
            <a:r>
              <a:rPr b="1" lang="ja-JP" sz="2000" spc="-1" strike="noStrike">
                <a:solidFill>
                  <a:srgbClr val="000000"/>
                </a:solidFill>
                <a:latin typeface="Arial"/>
              </a:rPr>
              <a:t>’</a:t>
            </a:r>
            <a:r>
              <a:rPr b="1" lang="fr-FR" sz="2000" spc="-1" strike="noStrike">
                <a:solidFill>
                  <a:srgbClr val="000000"/>
                </a:solidFill>
                <a:latin typeface="Arial"/>
              </a:rPr>
              <a:t>homme</a:t>
            </a:r>
            <a:endParaRPr b="0" lang="fr-FR" sz="2000" spc="-1" strike="noStrike">
              <a:solidFill>
                <a:srgbClr val="000000"/>
              </a:solidFill>
              <a:latin typeface="Arial"/>
            </a:endParaRPr>
          </a:p>
          <a:p>
            <a:pPr algn="just">
              <a:lnSpc>
                <a:spcPct val="100000"/>
              </a:lnSpc>
            </a:pPr>
            <a:endParaRPr b="0" lang="fr-FR" sz="2000" spc="-1" strike="noStrike">
              <a:solidFill>
                <a:srgbClr val="000000"/>
              </a:solidFill>
              <a:latin typeface="Arial"/>
            </a:endParaRPr>
          </a:p>
          <a:p>
            <a:pPr algn="just">
              <a:lnSpc>
                <a:spcPct val="100000"/>
              </a:lnSpc>
            </a:pPr>
            <a:r>
              <a:rPr b="1" lang="fr-FR" sz="2000" spc="-1" strike="noStrike">
                <a:solidFill>
                  <a:srgbClr val="000000"/>
                </a:solidFill>
                <a:latin typeface="Wingdings"/>
                <a:ea typeface="Wingdings"/>
              </a:rPr>
              <a:t></a:t>
            </a:r>
            <a:r>
              <a:rPr b="1" lang="fr-FR" sz="2000" spc="-1" strike="noStrike">
                <a:solidFill>
                  <a:srgbClr val="000000"/>
                </a:solidFill>
                <a:latin typeface="Arial"/>
              </a:rPr>
              <a:t>  </a:t>
            </a:r>
            <a:r>
              <a:rPr b="1" lang="fr-FR" sz="2000" spc="-1" strike="noStrike">
                <a:solidFill>
                  <a:srgbClr val="000000"/>
                </a:solidFill>
                <a:latin typeface="Arial"/>
              </a:rPr>
              <a:t>Pacte international relatif aux droits civils et politiques</a:t>
            </a:r>
            <a:endParaRPr b="0" lang="fr-FR" sz="2000" spc="-1" strike="noStrike">
              <a:solidFill>
                <a:srgbClr val="000000"/>
              </a:solidFill>
              <a:latin typeface="Arial"/>
            </a:endParaRPr>
          </a:p>
        </p:txBody>
      </p:sp>
      <p:cxnSp>
        <p:nvCxnSpPr>
          <p:cNvPr id="232" name="Line 5"/>
          <p:cNvCxnSpPr/>
          <p:nvPr/>
        </p:nvCxnSpPr>
        <p:spPr>
          <a:xfrm>
            <a:off x="2987280" y="1268280"/>
            <a:ext cx="2089800" cy="1154880"/>
          </a:xfrm>
          <a:prstGeom prst="bentConnector3">
            <a:avLst/>
          </a:prstGeom>
          <a:ln w="25560">
            <a:solidFill>
              <a:srgbClr val="ffffff"/>
            </a:solidFill>
            <a:miter/>
            <a:headEnd len="med" type="arrow" w="med"/>
            <a:tailEnd len="med" type="arrow" w="med"/>
          </a:ln>
        </p:spPr>
      </p:cxnSp>
      <p:sp>
        <p:nvSpPr>
          <p:cNvPr id="233" name="Line 6"/>
          <p:cNvSpPr/>
          <p:nvPr/>
        </p:nvSpPr>
        <p:spPr>
          <a:xfrm>
            <a:off x="1908000" y="2852640"/>
            <a:ext cx="5472360" cy="1800"/>
          </a:xfrm>
          <a:prstGeom prst="line">
            <a:avLst/>
          </a:prstGeom>
          <a:ln w="9360">
            <a:solidFill>
              <a:srgbClr val="ffffff"/>
            </a:solidFill>
            <a:miter/>
          </a:ln>
        </p:spPr>
        <p:style>
          <a:lnRef idx="0"/>
          <a:fillRef idx="0"/>
          <a:effectRef idx="0"/>
          <a:fontRef idx="minor"/>
        </p:style>
      </p:sp>
      <p:sp>
        <p:nvSpPr>
          <p:cNvPr id="234" name="CustomShape 7"/>
          <p:cNvSpPr/>
          <p:nvPr/>
        </p:nvSpPr>
        <p:spPr>
          <a:xfrm>
            <a:off x="250920" y="476280"/>
            <a:ext cx="93636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r>
              <a:rPr b="1" lang="fr-FR" sz="1800" spc="-1" strike="noStrike">
                <a:solidFill>
                  <a:srgbClr val="000000"/>
                </a:solidFill>
                <a:latin typeface="Arial"/>
              </a:rPr>
              <a:t>DE…</a:t>
            </a:r>
            <a:endParaRPr b="0" lang="fr-FR" sz="1800" spc="-1" strike="noStrike">
              <a:solidFill>
                <a:srgbClr val="000000"/>
              </a:solidFill>
              <a:latin typeface="Arial"/>
            </a:endParaRPr>
          </a:p>
        </p:txBody>
      </p:sp>
      <p:sp>
        <p:nvSpPr>
          <p:cNvPr id="235" name="CustomShape 8"/>
          <p:cNvSpPr/>
          <p:nvPr/>
        </p:nvSpPr>
        <p:spPr>
          <a:xfrm>
            <a:off x="5076720" y="1557360"/>
            <a:ext cx="71928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r>
              <a:rPr b="1" lang="fr-FR" sz="1800" spc="-1" strike="noStrike">
                <a:solidFill>
                  <a:srgbClr val="000000"/>
                </a:solidFill>
                <a:latin typeface="Arial"/>
              </a:rPr>
              <a:t>A…</a:t>
            </a:r>
            <a:endParaRPr b="0" lang="fr-FR" sz="1800" spc="-1" strike="noStrike">
              <a:solidFill>
                <a:srgbClr val="000000"/>
              </a:solidFill>
              <a:latin typeface="Arial"/>
            </a:endParaRPr>
          </a:p>
        </p:txBody>
      </p:sp>
    </p:spTree>
  </p:cSld>
  <p:timing>
    <p:tnLst>
      <p:par>
        <p:cTn id="29" dur="indefinite" restart="never" nodeType="tmRoot">
          <p:childTnLst>
            <p:seq>
              <p:cTn id="30" dur="indefinite" nodeType="mainSeq">
                <p:childTnLst>
                  <p:par>
                    <p:cTn id="31" dur="indefinite" nodeType="clickEffect" fill="hold">
                      <p:stCondLst>
                        <p:cond delay="indefinite"/>
                      </p:stCondLst>
                      <p:childTnLst>
                        <p:par>
                          <p:cTn id="32" dur="indefinite" nodeType="clickEffect" fill="hold">
                            <p:stCondLst>
                              <p:cond delay="0"/>
                            </p:stCondLst>
                            <p:childTnLst>
                              <p:par>
                                <p:cTn id="33" dur="indefinite" nodeType="clickEffect" fill="hold" presetClass="entr" presetID="1">
                                  <p:stCondLst>
                                    <p:cond delay="0"/>
                                  </p:stCondLst>
                                  <p:childTnLst>
                                    <p:set>
                                      <p:cBhvr>
                                        <p:cTn id="34" dur="1" fill="hold">
                                          <p:stCondLst>
                                            <p:cond delay="0"/>
                                          </p:stCondLst>
                                        </p:cTn>
                                        <p:tgtEl>
                                          <p:spTgt spid="229"/>
                                        </p:tgtEl>
                                        <p:attrNameLst>
                                          <p:attrName>style.visibility</p:attrName>
                                        </p:attrNameLst>
                                      </p:cBhvr>
                                      <p:to>
                                        <p:strVal val="visible"/>
                                      </p:to>
                                    </p:set>
                                  </p:childTnLst>
                                </p:cTn>
                              </p:par>
                              <p:par>
                                <p:cTn id="35" dur="indefinite" nodeType="withEffect" fill="hold" presetClass="entr" presetID="1">
                                  <p:stCondLst>
                                    <p:cond delay="0"/>
                                  </p:stCondLst>
                                  <p:childTnLst>
                                    <p:set>
                                      <p:cBhvr>
                                        <p:cTn id="36" dur="1" fill="hold">
                                          <p:stCondLst>
                                            <p:cond delay="0"/>
                                          </p:stCondLst>
                                        </p:cTn>
                                        <p:tgtEl>
                                          <p:spTgt spid="234"/>
                                        </p:tgtEl>
                                        <p:attrNameLst>
                                          <p:attrName>style.visibility</p:attrName>
                                        </p:attrNameLst>
                                      </p:cBhvr>
                                      <p:to>
                                        <p:strVal val="visible"/>
                                      </p:to>
                                    </p:set>
                                  </p:childTnLst>
                                </p:cTn>
                              </p:par>
                            </p:childTnLst>
                          </p:cTn>
                        </p:par>
                      </p:childTnLst>
                    </p:cTn>
                  </p:par>
                  <p:par>
                    <p:cTn id="37" dur="indefinite" nodeType="clickEffect" fill="hold">
                      <p:stCondLst>
                        <p:cond delay="indefinite"/>
                      </p:stCondLst>
                      <p:childTnLst>
                        <p:par>
                          <p:cTn id="38" dur="indefinite" nodeType="clickEffect" fill="hold">
                            <p:stCondLst>
                              <p:cond delay="0"/>
                            </p:stCondLst>
                            <p:childTnLst>
                              <p:par>
                                <p:cTn id="39" dur="indefinite" nodeType="clickEffect" fill="hold" presetClass="entr" presetID="1">
                                  <p:stCondLst>
                                    <p:cond delay="0"/>
                                  </p:stCondLst>
                                  <p:childTnLst>
                                    <p:set>
                                      <p:cBhvr>
                                        <p:cTn id="40" dur="1" fill="hold">
                                          <p:stCondLst>
                                            <p:cond delay="0"/>
                                          </p:stCondLst>
                                        </p:cTn>
                                        <p:tgtEl>
                                          <p:spTgt spid="235"/>
                                        </p:tgtEl>
                                        <p:attrNameLst>
                                          <p:attrName>style.visibility</p:attrName>
                                        </p:attrNameLst>
                                      </p:cBhvr>
                                      <p:to>
                                        <p:strVal val="visible"/>
                                      </p:to>
                                    </p:set>
                                  </p:childTnLst>
                                </p:cTn>
                              </p:par>
                              <p:par>
                                <p:cTn id="41" dur="indefinite" nodeType="withEffect" fill="hold" presetClass="entr" presetID="1">
                                  <p:stCondLst>
                                    <p:cond delay="0"/>
                                  </p:stCondLst>
                                  <p:childTnLst>
                                    <p:set>
                                      <p:cBhvr>
                                        <p:cTn id="42" dur="1" fill="hold">
                                          <p:stCondLst>
                                            <p:cond delay="0"/>
                                          </p:stCondLst>
                                        </p:cTn>
                                        <p:tgtEl>
                                          <p:spTgt spid="230"/>
                                        </p:tgtEl>
                                        <p:attrNameLst>
                                          <p:attrName>style.visibility</p:attrName>
                                        </p:attrNameLst>
                                      </p:cBhvr>
                                      <p:to>
                                        <p:strVal val="visible"/>
                                      </p:to>
                                    </p:set>
                                  </p:childTnLst>
                                </p:cTn>
                              </p:par>
                            </p:childTnLst>
                          </p:cTn>
                        </p:par>
                      </p:childTnLst>
                    </p:cTn>
                  </p:par>
                  <p:par>
                    <p:cTn id="43" dur="indefinite" nodeType="clickEffect" fill="hold">
                      <p:stCondLst>
                        <p:cond delay="indefinite"/>
                      </p:stCondLst>
                      <p:childTnLst>
                        <p:par>
                          <p:cTn id="44" dur="indefinite" nodeType="clickEffect" fill="hold">
                            <p:stCondLst>
                              <p:cond delay="0"/>
                            </p:stCondLst>
                            <p:childTnLst>
                              <p:par>
                                <p:cTn id="45" dur="indefinite" nodeType="clickEffect" fill="hold" presetClass="entr" presetID="1">
                                  <p:stCondLst>
                                    <p:cond delay="0"/>
                                  </p:stCondLst>
                                  <p:childTnLst>
                                    <p:set>
                                      <p:cBhvr>
                                        <p:cTn id="46" dur="1" fill="hold">
                                          <p:stCondLst>
                                            <p:cond delay="0"/>
                                          </p:stCondLst>
                                        </p:cTn>
                                        <p:tgtEl>
                                          <p:spTgt spid="231">
                                            <p:txEl>
                                              <p:pRg st="0" end="152"/>
                                            </p:txEl>
                                          </p:spTgt>
                                        </p:tgtEl>
                                        <p:attrNameLst>
                                          <p:attrName>style.visibility</p:attrName>
                                        </p:attrNameLst>
                                      </p:cBhvr>
                                      <p:to>
                                        <p:strVal val="visible"/>
                                      </p:to>
                                    </p:set>
                                  </p:childTnLst>
                                </p:cTn>
                              </p:par>
                              <p:par>
                                <p:cTn id="47" dur="indefinite" nodeType="withEffect" fill="hold" presetClass="entr" presetID="1">
                                  <p:stCondLst>
                                    <p:cond delay="0"/>
                                  </p:stCondLst>
                                  <p:childTnLst>
                                    <p:set>
                                      <p:cBhvr>
                                        <p:cTn id="48" dur="1" fill="hold">
                                          <p:stCondLst>
                                            <p:cond delay="0"/>
                                          </p:stCondLst>
                                        </p:cTn>
                                        <p:tgtEl>
                                          <p:spTgt spid="231">
                                            <p:txEl>
                                              <p:pRg st="152" end="186"/>
                                            </p:txEl>
                                          </p:spTgt>
                                        </p:tgtEl>
                                        <p:attrNameLst>
                                          <p:attrName>style.visibility</p:attrName>
                                        </p:attrNameLst>
                                      </p:cBhvr>
                                      <p:to>
                                        <p:strVal val="visible"/>
                                      </p:to>
                                    </p:set>
                                  </p:childTnLst>
                                </p:cTn>
                              </p:par>
                            </p:childTnLst>
                          </p:cTn>
                        </p:par>
                      </p:childTnLst>
                    </p:cTn>
                  </p:par>
                  <p:par>
                    <p:cTn id="49" dur="indefinite" nodeType="clickEffect" fill="hold">
                      <p:stCondLst>
                        <p:cond delay="indefinite"/>
                      </p:stCondLst>
                      <p:childTnLst>
                        <p:par>
                          <p:cTn id="50" dur="indefinite" nodeType="clickEffect" fill="hold">
                            <p:stCondLst>
                              <p:cond delay="0"/>
                            </p:stCondLst>
                            <p:childTnLst>
                              <p:par>
                                <p:cTn id="51" dur="indefinite" nodeType="clickEffect" fill="hold" presetClass="entr" presetID="1">
                                  <p:stCondLst>
                                    <p:cond delay="0"/>
                                  </p:stCondLst>
                                  <p:childTnLst>
                                    <p:set>
                                      <p:cBhvr>
                                        <p:cTn id="52" dur="1" fill="hold">
                                          <p:stCondLst>
                                            <p:cond delay="0"/>
                                          </p:stCondLst>
                                        </p:cTn>
                                        <p:tgtEl>
                                          <p:spTgt spid="231">
                                            <p:txEl>
                                              <p:pRg st="188" end="234"/>
                                            </p:txEl>
                                          </p:spTgt>
                                        </p:tgtEl>
                                        <p:attrNameLst>
                                          <p:attrName>style.visibility</p:attrName>
                                        </p:attrNameLst>
                                      </p:cBhvr>
                                      <p:to>
                                        <p:strVal val="visible"/>
                                      </p:to>
                                    </p:set>
                                  </p:childTnLst>
                                </p:cTn>
                              </p:par>
                            </p:childTnLst>
                          </p:cTn>
                        </p:par>
                      </p:childTnLst>
                    </p:cTn>
                  </p:par>
                  <p:par>
                    <p:cTn id="53" dur="indefinite" nodeType="clickEffect" fill="hold">
                      <p:stCondLst>
                        <p:cond delay="indefinite"/>
                      </p:stCondLst>
                      <p:childTnLst>
                        <p:par>
                          <p:cTn id="54" dur="indefinite" nodeType="clickEffect" fill="hold">
                            <p:stCondLst>
                              <p:cond delay="0"/>
                            </p:stCondLst>
                            <p:childTnLst>
                              <p:par>
                                <p:cTn id="55" dur="indefinite" nodeType="clickEffect" fill="hold" presetClass="entr" presetID="1">
                                  <p:stCondLst>
                                    <p:cond delay="0"/>
                                  </p:stCondLst>
                                  <p:childTnLst>
                                    <p:set>
                                      <p:cBhvr>
                                        <p:cTn id="56" dur="1" fill="hold">
                                          <p:stCondLst>
                                            <p:cond delay="0"/>
                                          </p:stCondLst>
                                        </p:cTn>
                                        <p:tgtEl>
                                          <p:spTgt spid="231">
                                            <p:txEl>
                                              <p:pRg st="235" end="29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aphicFrame>
        <p:nvGraphicFramePr>
          <p:cNvPr id="236" name="Table 1"/>
          <p:cNvGraphicFramePr/>
          <p:nvPr/>
        </p:nvGraphicFramePr>
        <p:xfrm>
          <a:off x="0" y="0"/>
          <a:ext cx="9145080" cy="337680"/>
        </p:xfrm>
        <a:graphic>
          <a:graphicData uri="http://schemas.openxmlformats.org/drawingml/2006/table">
            <a:tbl>
              <a:tblPr/>
              <a:tblGrid>
                <a:gridCol w="2772000"/>
                <a:gridCol w="3385080"/>
                <a:gridCol w="2988000"/>
              </a:tblGrid>
              <a:tr h="337680">
                <a:tc>
                  <a:txBody>
                    <a:bodyPr lIns="90000" rIns="90000" tIns="116280" bIns="46800"/>
                    <a:p>
                      <a:pPr algn="ctr">
                        <a:lnSpc>
                          <a:spcPct val="81000"/>
                        </a:lnSpc>
                      </a:pPr>
                      <a:r>
                        <a:rPr b="1" lang="fr-FR" sz="1400" spc="-1" strike="noStrike">
                          <a:solidFill>
                            <a:srgbClr val="ffff00"/>
                          </a:solidFill>
                          <a:latin typeface="Arial"/>
                          <a:ea typeface="Arial"/>
                        </a:rPr>
                        <a:t>I. LES ASSOCIATIONS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16280" bIns="46800"/>
                    <a:p>
                      <a:pPr algn="ctr">
                        <a:lnSpc>
                          <a:spcPct val="81000"/>
                        </a:lnSpc>
                      </a:pPr>
                      <a:r>
                        <a:rPr b="1" lang="fr-FR" sz="1400" spc="-1" strike="noStrike">
                          <a:solidFill>
                            <a:srgbClr val="ffc000"/>
                          </a:solidFill>
                          <a:latin typeface="Arial"/>
                          <a:ea typeface="Arial"/>
                        </a:rPr>
                        <a:t>1. Définition et caractéristiques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01160" bIns="46800"/>
                    <a:p>
                      <a:pPr algn="ctr">
                        <a:lnSpc>
                          <a:spcPct val="81000"/>
                        </a:lnSpc>
                      </a:pPr>
                      <a:r>
                        <a:rPr b="1" lang="fr-FR" sz="1100" spc="-1" strike="noStrike">
                          <a:solidFill>
                            <a:srgbClr val="ffffff"/>
                          </a:solidFill>
                          <a:latin typeface="Arial"/>
                          <a:ea typeface="Arial"/>
                        </a:rPr>
                        <a:t>1a. L</a:t>
                      </a:r>
                      <a:r>
                        <a:rPr b="1" lang="ja-JP" sz="1100" spc="-1" strike="noStrike">
                          <a:solidFill>
                            <a:srgbClr val="ffffff"/>
                          </a:solidFill>
                          <a:latin typeface="Arial"/>
                          <a:ea typeface="Arial"/>
                        </a:rPr>
                        <a:t>’</a:t>
                      </a:r>
                      <a:r>
                        <a:rPr b="1" lang="fr-FR" sz="1100" spc="-1" strike="noStrike">
                          <a:solidFill>
                            <a:srgbClr val="ffffff"/>
                          </a:solidFill>
                          <a:latin typeface="Arial"/>
                          <a:ea typeface="Arial"/>
                        </a:rPr>
                        <a:t>association, au cœur de la société</a:t>
                      </a:r>
                      <a:endParaRPr b="0" lang="fr-FR" sz="11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r>
            </a:tbl>
          </a:graphicData>
        </a:graphic>
      </p:graphicFrame>
      <p:graphicFrame>
        <p:nvGraphicFramePr>
          <p:cNvPr id="237" name="Table 2"/>
          <p:cNvGraphicFramePr/>
          <p:nvPr/>
        </p:nvGraphicFramePr>
        <p:xfrm>
          <a:off x="395280" y="765000"/>
          <a:ext cx="8354520" cy="4900320"/>
        </p:xfrm>
        <a:graphic>
          <a:graphicData uri="http://schemas.openxmlformats.org/drawingml/2006/table">
            <a:tbl>
              <a:tblPr/>
              <a:tblGrid>
                <a:gridCol w="4177080"/>
                <a:gridCol w="4177440"/>
              </a:tblGrid>
              <a:tr h="4900320">
                <a:tc>
                  <a:txBody>
                    <a:bodyPr lIns="90000" rIns="90000" tIns="165600" bIns="46800"/>
                    <a:p>
                      <a:pPr>
                        <a:lnSpc>
                          <a:spcPct val="81000"/>
                        </a:lnSpc>
                      </a:pPr>
                      <a:r>
                        <a:rPr b="1" lang="fr-FR" sz="2400" spc="-1" strike="noStrike">
                          <a:solidFill>
                            <a:srgbClr val="ffffff"/>
                          </a:solidFill>
                          <a:latin typeface="Arial"/>
                          <a:ea typeface="Arial"/>
                        </a:rPr>
                        <a:t>En France, il existe :</a:t>
                      </a:r>
                      <a:endParaRPr b="0" lang="fr-FR" sz="2400" spc="-1" strike="noStrike">
                        <a:solidFill>
                          <a:srgbClr val="000000"/>
                        </a:solidFill>
                        <a:latin typeface="Arial"/>
                      </a:endParaRPr>
                    </a:p>
                    <a:p>
                      <a:pPr>
                        <a:lnSpc>
                          <a:spcPct val="81000"/>
                        </a:lnSpc>
                      </a:pPr>
                      <a:endParaRPr b="0" lang="fr-FR" sz="2400" spc="-1" strike="noStrike">
                        <a:solidFill>
                          <a:srgbClr val="000000"/>
                        </a:solidFill>
                        <a:latin typeface="Arial"/>
                      </a:endParaRPr>
                    </a:p>
                    <a:p>
                      <a:pPr>
                        <a:lnSpc>
                          <a:spcPct val="81000"/>
                        </a:lnSpc>
                      </a:pPr>
                      <a:r>
                        <a:rPr b="1" lang="fr-FR" sz="2400" spc="-1" strike="noStrike">
                          <a:solidFill>
                            <a:srgbClr val="ffffff"/>
                          </a:solidFill>
                          <a:latin typeface="Arial"/>
                          <a:ea typeface="Arial"/>
                        </a:rPr>
                        <a:t>1,1 millions d</a:t>
                      </a:r>
                      <a:r>
                        <a:rPr b="1" lang="ja-JP" sz="2400" spc="-1" strike="noStrike">
                          <a:solidFill>
                            <a:srgbClr val="ffffff"/>
                          </a:solidFill>
                          <a:latin typeface="Arial"/>
                          <a:ea typeface="Arial"/>
                        </a:rPr>
                        <a:t>’</a:t>
                      </a:r>
                      <a:r>
                        <a:rPr b="1" lang="fr-FR" sz="2400" spc="-1" strike="noStrike">
                          <a:solidFill>
                            <a:srgbClr val="ffffff"/>
                          </a:solidFill>
                          <a:latin typeface="Arial"/>
                          <a:ea typeface="Arial"/>
                        </a:rPr>
                        <a:t>associations en activité</a:t>
                      </a:r>
                      <a:endParaRPr b="0" lang="fr-FR" sz="2400" spc="-1" strike="noStrike">
                        <a:solidFill>
                          <a:srgbClr val="000000"/>
                        </a:solidFill>
                        <a:latin typeface="Arial"/>
                      </a:endParaRPr>
                    </a:p>
                    <a:p>
                      <a:pPr>
                        <a:lnSpc>
                          <a:spcPct val="81000"/>
                        </a:lnSpc>
                      </a:pPr>
                      <a:endParaRPr b="0" lang="fr-FR" sz="2400" spc="-1" strike="noStrike">
                        <a:solidFill>
                          <a:srgbClr val="000000"/>
                        </a:solidFill>
                        <a:latin typeface="Arial"/>
                      </a:endParaRPr>
                    </a:p>
                    <a:p>
                      <a:pPr>
                        <a:lnSpc>
                          <a:spcPct val="81000"/>
                        </a:lnSpc>
                      </a:pPr>
                      <a:r>
                        <a:rPr b="1" lang="fr-FR" sz="2400" spc="-1" strike="noStrike">
                          <a:solidFill>
                            <a:srgbClr val="ffffff"/>
                          </a:solidFill>
                          <a:latin typeface="Arial"/>
                          <a:ea typeface="Arial"/>
                        </a:rPr>
                        <a:t>Ca représente :</a:t>
                      </a:r>
                      <a:endParaRPr b="0" lang="fr-FR" sz="2400" spc="-1" strike="noStrike">
                        <a:solidFill>
                          <a:srgbClr val="000000"/>
                        </a:solidFill>
                        <a:latin typeface="Arial"/>
                      </a:endParaRPr>
                    </a:p>
                    <a:p>
                      <a:pPr>
                        <a:lnSpc>
                          <a:spcPct val="81000"/>
                        </a:lnSpc>
                      </a:pPr>
                      <a:endParaRPr b="0" lang="fr-FR" sz="2400" spc="-1" strike="noStrike">
                        <a:solidFill>
                          <a:srgbClr val="000000"/>
                        </a:solidFill>
                        <a:latin typeface="Arial"/>
                      </a:endParaRPr>
                    </a:p>
                    <a:p>
                      <a:pPr>
                        <a:lnSpc>
                          <a:spcPct val="81000"/>
                        </a:lnSpc>
                      </a:pPr>
                      <a:r>
                        <a:rPr b="1" lang="fr-FR" sz="2400" spc="-1" strike="noStrike">
                          <a:solidFill>
                            <a:srgbClr val="ffffff"/>
                          </a:solidFill>
                          <a:latin typeface="Arial"/>
                          <a:ea typeface="Arial"/>
                        </a:rPr>
                        <a:t>14 millions de bénévoles </a:t>
                      </a:r>
                      <a:endParaRPr b="0" lang="fr-FR" sz="2400" spc="-1" strike="noStrike">
                        <a:solidFill>
                          <a:srgbClr val="000000"/>
                        </a:solidFill>
                        <a:latin typeface="Arial"/>
                      </a:endParaRPr>
                    </a:p>
                    <a:p>
                      <a:pPr>
                        <a:lnSpc>
                          <a:spcPct val="81000"/>
                        </a:lnSpc>
                      </a:pPr>
                      <a:endParaRPr b="0" lang="fr-FR" sz="2400" spc="-1" strike="noStrike">
                        <a:solidFill>
                          <a:srgbClr val="000000"/>
                        </a:solidFill>
                        <a:latin typeface="Arial"/>
                      </a:endParaRPr>
                    </a:p>
                    <a:p>
                      <a:pPr>
                        <a:lnSpc>
                          <a:spcPct val="81000"/>
                        </a:lnSpc>
                      </a:pPr>
                      <a:r>
                        <a:rPr b="1" lang="fr-FR" sz="2400" spc="-1" strike="noStrike">
                          <a:solidFill>
                            <a:srgbClr val="ffffff"/>
                          </a:solidFill>
                          <a:latin typeface="Arial"/>
                          <a:ea typeface="Arial"/>
                        </a:rPr>
                        <a:t>Et </a:t>
                      </a:r>
                      <a:endParaRPr b="0" lang="fr-FR" sz="2400" spc="-1" strike="noStrike">
                        <a:solidFill>
                          <a:srgbClr val="000000"/>
                        </a:solidFill>
                        <a:latin typeface="Arial"/>
                      </a:endParaRPr>
                    </a:p>
                    <a:p>
                      <a:pPr>
                        <a:lnSpc>
                          <a:spcPct val="81000"/>
                        </a:lnSpc>
                      </a:pPr>
                      <a:endParaRPr b="0" lang="fr-FR" sz="2400" spc="-1" strike="noStrike">
                        <a:solidFill>
                          <a:srgbClr val="000000"/>
                        </a:solidFill>
                        <a:latin typeface="Arial"/>
                      </a:endParaRPr>
                    </a:p>
                    <a:p>
                      <a:pPr>
                        <a:lnSpc>
                          <a:spcPct val="81000"/>
                        </a:lnSpc>
                      </a:pPr>
                      <a:r>
                        <a:rPr b="1" lang="fr-FR" sz="2400" spc="-1" strike="noStrike">
                          <a:solidFill>
                            <a:srgbClr val="ffffff"/>
                          </a:solidFill>
                          <a:latin typeface="Arial"/>
                          <a:ea typeface="Arial"/>
                        </a:rPr>
                        <a:t>1,6  millions de salariés</a:t>
                      </a:r>
                      <a:endParaRPr b="0" lang="fr-FR" sz="2400" spc="-1" strike="noStrike">
                        <a:solidFill>
                          <a:srgbClr val="000000"/>
                        </a:solidFill>
                        <a:latin typeface="Arial"/>
                      </a:endParaRPr>
                    </a:p>
                    <a:p>
                      <a:pPr>
                        <a:lnSpc>
                          <a:spcPct val="81000"/>
                        </a:lnSpc>
                      </a:pPr>
                      <a:endParaRPr b="0" lang="fr-FR" sz="2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4f81bd"/>
                    </a:solidFill>
                  </a:tcPr>
                </a:tc>
                <a:tc>
                  <a:txBody>
                    <a:bodyPr lIns="90000" rIns="90000" tIns="165600" bIns="46800"/>
                    <a:p>
                      <a:pPr>
                        <a:lnSpc>
                          <a:spcPct val="81000"/>
                        </a:lnSpc>
                      </a:pPr>
                      <a:r>
                        <a:rPr b="1" lang="fr-FR" sz="2400" spc="-1" strike="noStrike">
                          <a:solidFill>
                            <a:srgbClr val="ffffff"/>
                          </a:solidFill>
                          <a:latin typeface="Arial"/>
                          <a:ea typeface="Arial"/>
                        </a:rPr>
                        <a:t>Dans divers secteurs tels que :</a:t>
                      </a:r>
                      <a:endParaRPr b="0" lang="fr-FR" sz="2400" spc="-1" strike="noStrike">
                        <a:solidFill>
                          <a:srgbClr val="000000"/>
                        </a:solidFill>
                        <a:latin typeface="Arial"/>
                      </a:endParaRPr>
                    </a:p>
                    <a:p>
                      <a:pPr>
                        <a:lnSpc>
                          <a:spcPct val="81000"/>
                        </a:lnSpc>
                      </a:pPr>
                      <a:endParaRPr b="0" lang="fr-FR" sz="2400" spc="-1" strike="noStrike">
                        <a:solidFill>
                          <a:srgbClr val="000000"/>
                        </a:solidFill>
                        <a:latin typeface="Arial"/>
                      </a:endParaRPr>
                    </a:p>
                    <a:p>
                      <a:pPr>
                        <a:lnSpc>
                          <a:spcPct val="81000"/>
                        </a:lnSpc>
                      </a:pPr>
                      <a:r>
                        <a:rPr b="1" lang="fr-FR" sz="2400" spc="-1" strike="noStrike">
                          <a:solidFill>
                            <a:srgbClr val="ffffff"/>
                          </a:solidFill>
                          <a:latin typeface="Arial"/>
                          <a:ea typeface="Arial"/>
                        </a:rPr>
                        <a:t>La culture,</a:t>
                      </a:r>
                      <a:endParaRPr b="0" lang="fr-FR" sz="2400" spc="-1" strike="noStrike">
                        <a:solidFill>
                          <a:srgbClr val="000000"/>
                        </a:solidFill>
                        <a:latin typeface="Arial"/>
                      </a:endParaRPr>
                    </a:p>
                    <a:p>
                      <a:pPr>
                        <a:lnSpc>
                          <a:spcPct val="81000"/>
                        </a:lnSpc>
                      </a:pPr>
                      <a:r>
                        <a:rPr b="1" lang="fr-FR" sz="2400" spc="-1" strike="noStrike">
                          <a:solidFill>
                            <a:srgbClr val="ffff00"/>
                          </a:solidFill>
                          <a:latin typeface="Arial"/>
                          <a:ea typeface="Arial"/>
                        </a:rPr>
                        <a:t>Le sport</a:t>
                      </a:r>
                      <a:r>
                        <a:rPr b="1" lang="fr-FR" sz="2400" spc="-1" strike="noStrike">
                          <a:solidFill>
                            <a:srgbClr val="ffffff"/>
                          </a:solidFill>
                          <a:latin typeface="Arial"/>
                          <a:ea typeface="Arial"/>
                        </a:rPr>
                        <a:t>,</a:t>
                      </a:r>
                      <a:endParaRPr b="0" lang="fr-FR" sz="2400" spc="-1" strike="noStrike">
                        <a:solidFill>
                          <a:srgbClr val="000000"/>
                        </a:solidFill>
                        <a:latin typeface="Arial"/>
                      </a:endParaRPr>
                    </a:p>
                    <a:p>
                      <a:pPr>
                        <a:lnSpc>
                          <a:spcPct val="81000"/>
                        </a:lnSpc>
                      </a:pPr>
                      <a:r>
                        <a:rPr b="1" lang="fr-FR" sz="2400" spc="-1" strike="noStrike">
                          <a:solidFill>
                            <a:srgbClr val="ffffff"/>
                          </a:solidFill>
                          <a:latin typeface="Arial"/>
                          <a:ea typeface="Arial"/>
                        </a:rPr>
                        <a:t>Les loisirs,</a:t>
                      </a:r>
                      <a:endParaRPr b="0" lang="fr-FR" sz="2400" spc="-1" strike="noStrike">
                        <a:solidFill>
                          <a:srgbClr val="000000"/>
                        </a:solidFill>
                        <a:latin typeface="Arial"/>
                      </a:endParaRPr>
                    </a:p>
                    <a:p>
                      <a:pPr>
                        <a:lnSpc>
                          <a:spcPct val="81000"/>
                        </a:lnSpc>
                      </a:pPr>
                      <a:r>
                        <a:rPr b="1" lang="fr-FR" sz="2400" spc="-1" strike="noStrike">
                          <a:solidFill>
                            <a:srgbClr val="ffffff"/>
                          </a:solidFill>
                          <a:latin typeface="Arial"/>
                          <a:ea typeface="Arial"/>
                        </a:rPr>
                        <a:t>Le social,</a:t>
                      </a:r>
                      <a:endParaRPr b="0" lang="fr-FR" sz="2400" spc="-1" strike="noStrike">
                        <a:solidFill>
                          <a:srgbClr val="000000"/>
                        </a:solidFill>
                        <a:latin typeface="Arial"/>
                      </a:endParaRPr>
                    </a:p>
                    <a:p>
                      <a:pPr>
                        <a:lnSpc>
                          <a:spcPct val="81000"/>
                        </a:lnSpc>
                      </a:pPr>
                      <a:r>
                        <a:rPr b="1" lang="fr-FR" sz="2400" spc="-1" strike="noStrike">
                          <a:solidFill>
                            <a:srgbClr val="ffffff"/>
                          </a:solidFill>
                          <a:latin typeface="Arial"/>
                          <a:ea typeface="Arial"/>
                        </a:rPr>
                        <a:t>Le médico-social,</a:t>
                      </a:r>
                      <a:endParaRPr b="0" lang="fr-FR" sz="2400" spc="-1" strike="noStrike">
                        <a:solidFill>
                          <a:srgbClr val="000000"/>
                        </a:solidFill>
                        <a:latin typeface="Arial"/>
                      </a:endParaRPr>
                    </a:p>
                    <a:p>
                      <a:pPr>
                        <a:lnSpc>
                          <a:spcPct val="81000"/>
                        </a:lnSpc>
                      </a:pPr>
                      <a:r>
                        <a:rPr b="1" lang="fr-FR" sz="2400" spc="-1" strike="noStrike">
                          <a:solidFill>
                            <a:srgbClr val="ffffff"/>
                          </a:solidFill>
                          <a:latin typeface="Arial"/>
                          <a:ea typeface="Arial"/>
                        </a:rPr>
                        <a:t>La santé,</a:t>
                      </a:r>
                      <a:endParaRPr b="0" lang="fr-FR" sz="2400" spc="-1" strike="noStrike">
                        <a:solidFill>
                          <a:srgbClr val="000000"/>
                        </a:solidFill>
                        <a:latin typeface="Arial"/>
                      </a:endParaRPr>
                    </a:p>
                    <a:p>
                      <a:pPr>
                        <a:lnSpc>
                          <a:spcPct val="81000"/>
                        </a:lnSpc>
                      </a:pPr>
                      <a:r>
                        <a:rPr b="1" lang="fr-FR" sz="2400" spc="-1" strike="noStrike">
                          <a:solidFill>
                            <a:srgbClr val="ffffff"/>
                          </a:solidFill>
                          <a:latin typeface="Arial"/>
                          <a:ea typeface="Arial"/>
                        </a:rPr>
                        <a:t>L</a:t>
                      </a:r>
                      <a:r>
                        <a:rPr b="1" lang="ja-JP" sz="2400" spc="-1" strike="noStrike">
                          <a:solidFill>
                            <a:srgbClr val="ffffff"/>
                          </a:solidFill>
                          <a:latin typeface="Arial"/>
                          <a:ea typeface="Arial"/>
                        </a:rPr>
                        <a:t>’</a:t>
                      </a:r>
                      <a:r>
                        <a:rPr b="1" lang="fr-FR" sz="2400" spc="-1" strike="noStrike">
                          <a:solidFill>
                            <a:srgbClr val="ffffff"/>
                          </a:solidFill>
                          <a:latin typeface="Arial"/>
                          <a:ea typeface="Arial"/>
                        </a:rPr>
                        <a:t>éducation,</a:t>
                      </a:r>
                      <a:endParaRPr b="0" lang="fr-FR" sz="2400" spc="-1" strike="noStrike">
                        <a:solidFill>
                          <a:srgbClr val="000000"/>
                        </a:solidFill>
                        <a:latin typeface="Arial"/>
                      </a:endParaRPr>
                    </a:p>
                    <a:p>
                      <a:pPr>
                        <a:lnSpc>
                          <a:spcPct val="81000"/>
                        </a:lnSpc>
                      </a:pPr>
                      <a:r>
                        <a:rPr b="1" lang="fr-FR" sz="2400" spc="-1" strike="noStrike">
                          <a:solidFill>
                            <a:srgbClr val="ffffff"/>
                          </a:solidFill>
                          <a:latin typeface="Arial"/>
                          <a:ea typeface="Arial"/>
                        </a:rPr>
                        <a:t>L</a:t>
                      </a:r>
                      <a:r>
                        <a:rPr b="1" lang="ja-JP" sz="2400" spc="-1" strike="noStrike">
                          <a:solidFill>
                            <a:srgbClr val="ffffff"/>
                          </a:solidFill>
                          <a:latin typeface="Arial"/>
                          <a:ea typeface="Arial"/>
                        </a:rPr>
                        <a:t>’</a:t>
                      </a:r>
                      <a:r>
                        <a:rPr b="1" lang="fr-FR" sz="2400" spc="-1" strike="noStrike">
                          <a:solidFill>
                            <a:srgbClr val="ffffff"/>
                          </a:solidFill>
                          <a:latin typeface="Arial"/>
                          <a:ea typeface="Arial"/>
                        </a:rPr>
                        <a:t>humanitaire….</a:t>
                      </a:r>
                      <a:endParaRPr b="0" lang="fr-FR" sz="2400" spc="-1" strike="noStrike">
                        <a:solidFill>
                          <a:srgbClr val="000000"/>
                        </a:solidFill>
                        <a:latin typeface="Arial"/>
                      </a:endParaRPr>
                    </a:p>
                    <a:p>
                      <a:pPr>
                        <a:lnSpc>
                          <a:spcPct val="81000"/>
                        </a:lnSpc>
                      </a:pPr>
                      <a:endParaRPr b="0" lang="fr-FR" sz="2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4f81bd"/>
                    </a:solidFill>
                  </a:tcPr>
                </a:tc>
              </a:tr>
            </a:tbl>
          </a:graphicData>
        </a:graphic>
      </p:graphicFrame>
    </p:spTree>
  </p:cSld>
  <p:timing>
    <p:tnLst>
      <p:par>
        <p:cTn id="57" dur="indefinite" restart="never" nodeType="tmRoot">
          <p:childTnLst>
            <p:seq>
              <p:cTn id="58"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aphicFrame>
        <p:nvGraphicFramePr>
          <p:cNvPr id="238" name="Table 1"/>
          <p:cNvGraphicFramePr/>
          <p:nvPr/>
        </p:nvGraphicFramePr>
        <p:xfrm>
          <a:off x="0" y="0"/>
          <a:ext cx="9145080" cy="337680"/>
        </p:xfrm>
        <a:graphic>
          <a:graphicData uri="http://schemas.openxmlformats.org/drawingml/2006/table">
            <a:tbl>
              <a:tblPr/>
              <a:tblGrid>
                <a:gridCol w="2484720"/>
                <a:gridCol w="3528000"/>
                <a:gridCol w="3132360"/>
              </a:tblGrid>
              <a:tr h="337680">
                <a:tc>
                  <a:txBody>
                    <a:bodyPr lIns="90000" rIns="90000" tIns="116280" bIns="46800"/>
                    <a:p>
                      <a:pPr algn="ctr">
                        <a:lnSpc>
                          <a:spcPct val="81000"/>
                        </a:lnSpc>
                      </a:pPr>
                      <a:r>
                        <a:rPr b="1" lang="fr-FR" sz="1400" spc="-1" strike="noStrike">
                          <a:solidFill>
                            <a:srgbClr val="ffff00"/>
                          </a:solidFill>
                          <a:latin typeface="Arial"/>
                          <a:ea typeface="Arial"/>
                        </a:rPr>
                        <a:t>I. LES ASSOCIATIONS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16280" bIns="46800"/>
                    <a:p>
                      <a:pPr algn="ctr">
                        <a:lnSpc>
                          <a:spcPct val="81000"/>
                        </a:lnSpc>
                      </a:pPr>
                      <a:r>
                        <a:rPr b="1" lang="fr-FR" sz="1400" spc="-1" strike="noStrike">
                          <a:solidFill>
                            <a:srgbClr val="ffc000"/>
                          </a:solidFill>
                          <a:latin typeface="Arial"/>
                          <a:ea typeface="Arial"/>
                        </a:rPr>
                        <a:t>1. Définition et caractéristiques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01160" bIns="46800"/>
                    <a:p>
                      <a:pPr algn="ctr">
                        <a:lnSpc>
                          <a:spcPct val="81000"/>
                        </a:lnSpc>
                      </a:pPr>
                      <a:r>
                        <a:rPr b="1" lang="fr-FR" sz="1100" spc="-1" strike="noStrike">
                          <a:solidFill>
                            <a:srgbClr val="ffffff"/>
                          </a:solidFill>
                          <a:latin typeface="Arial"/>
                          <a:ea typeface="Arial"/>
                        </a:rPr>
                        <a:t>1a. L</a:t>
                      </a:r>
                      <a:r>
                        <a:rPr b="1" lang="ja-JP" sz="1100" spc="-1" strike="noStrike">
                          <a:solidFill>
                            <a:srgbClr val="ffffff"/>
                          </a:solidFill>
                          <a:latin typeface="Arial"/>
                          <a:ea typeface="Arial"/>
                        </a:rPr>
                        <a:t>’</a:t>
                      </a:r>
                      <a:r>
                        <a:rPr b="1" lang="fr-FR" sz="1100" spc="-1" strike="noStrike">
                          <a:solidFill>
                            <a:srgbClr val="ffffff"/>
                          </a:solidFill>
                          <a:latin typeface="Arial"/>
                          <a:ea typeface="Arial"/>
                        </a:rPr>
                        <a:t>association, au cœur de la société</a:t>
                      </a:r>
                      <a:endParaRPr b="0" lang="fr-FR" sz="11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r>
            </a:tbl>
          </a:graphicData>
        </a:graphic>
      </p:graphicFrame>
      <p:graphicFrame>
        <p:nvGraphicFramePr>
          <p:cNvPr id="239" name="Table 2"/>
          <p:cNvGraphicFramePr/>
          <p:nvPr/>
        </p:nvGraphicFramePr>
        <p:xfrm>
          <a:off x="468360" y="1125360"/>
          <a:ext cx="8283240" cy="4581360"/>
        </p:xfrm>
        <a:graphic>
          <a:graphicData uri="http://schemas.openxmlformats.org/drawingml/2006/table">
            <a:tbl>
              <a:tblPr/>
              <a:tblGrid>
                <a:gridCol w="4140720"/>
                <a:gridCol w="4142520"/>
              </a:tblGrid>
              <a:tr h="917640">
                <a:tc gridSpan="2">
                  <a:txBody>
                    <a:bodyPr lIns="90000" rIns="90000" tIns="136080" bIns="46800"/>
                    <a:p>
                      <a:pPr algn="just">
                        <a:lnSpc>
                          <a:spcPct val="81000"/>
                        </a:lnSpc>
                      </a:pPr>
                      <a:r>
                        <a:rPr b="1" lang="fr-FR" sz="1800" spc="-1" strike="noStrike">
                          <a:solidFill>
                            <a:srgbClr val="ffffff"/>
                          </a:solidFill>
                          <a:latin typeface="Arial"/>
                          <a:ea typeface="Arial"/>
                        </a:rPr>
                        <a:t>Les associations </a:t>
                      </a:r>
                      <a:r>
                        <a:rPr b="1" i="1" lang="fr-FR" sz="1800" spc="-1" strike="noStrike" u="sng">
                          <a:solidFill>
                            <a:srgbClr val="ffffff"/>
                          </a:solidFill>
                          <a:uFillTx/>
                          <a:latin typeface="Arial"/>
                          <a:ea typeface="Arial"/>
                        </a:rPr>
                        <a:t>agréées</a:t>
                      </a:r>
                      <a:r>
                        <a:rPr b="1" lang="fr-FR" sz="1800" spc="-1" strike="noStrike">
                          <a:solidFill>
                            <a:srgbClr val="ffffff"/>
                          </a:solidFill>
                          <a:latin typeface="Arial"/>
                          <a:ea typeface="Arial"/>
                        </a:rPr>
                        <a:t> peuvent être consultées , parfois de manière </a:t>
                      </a:r>
                      <a:r>
                        <a:rPr b="1" i="1" lang="fr-FR" sz="1800" spc="-1" strike="noStrike" u="sng">
                          <a:solidFill>
                            <a:srgbClr val="ffffff"/>
                          </a:solidFill>
                          <a:uFillTx/>
                          <a:latin typeface="Arial"/>
                          <a:ea typeface="Arial"/>
                        </a:rPr>
                        <a:t>obligatoire</a:t>
                      </a:r>
                      <a:r>
                        <a:rPr b="1" lang="fr-FR" sz="1800" spc="-1" strike="noStrike">
                          <a:solidFill>
                            <a:srgbClr val="ffffff"/>
                          </a:solidFill>
                          <a:latin typeface="Arial"/>
                          <a:ea typeface="Arial"/>
                        </a:rPr>
                        <a:t> </a:t>
                      </a:r>
                      <a:r>
                        <a:rPr b="1" lang="fr-FR" sz="1800" spc="-1" strike="noStrike" baseline="30000">
                          <a:solidFill>
                            <a:srgbClr val="ffffff"/>
                          </a:solidFill>
                          <a:latin typeface="Arial"/>
                          <a:ea typeface="Arial"/>
                        </a:rPr>
                        <a:t>(*) </a:t>
                      </a:r>
                      <a:r>
                        <a:rPr b="1" lang="fr-FR" sz="1800" spc="-1" strike="noStrike">
                          <a:solidFill>
                            <a:srgbClr val="ffffff"/>
                          </a:solidFill>
                          <a:latin typeface="Arial"/>
                          <a:ea typeface="Arial"/>
                        </a:rPr>
                        <a:t>, dans certaines instances créées par les collectivités publiques ou l</a:t>
                      </a:r>
                      <a:r>
                        <a:rPr b="1" lang="ja-JP" sz="1800" spc="-1" strike="noStrike">
                          <a:solidFill>
                            <a:srgbClr val="ffffff"/>
                          </a:solidFill>
                          <a:latin typeface="Arial"/>
                          <a:ea typeface="Arial"/>
                        </a:rPr>
                        <a:t>’</a:t>
                      </a:r>
                      <a:r>
                        <a:rPr b="1" lang="fr-FR" sz="1800" spc="-1" strike="noStrike">
                          <a:solidFill>
                            <a:srgbClr val="ffffff"/>
                          </a:solidFill>
                          <a:latin typeface="Arial"/>
                          <a:ea typeface="Arial"/>
                        </a:rPr>
                        <a:t>Etat.</a:t>
                      </a:r>
                      <a:endParaRPr b="0" lang="fr-FR" sz="18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4f81bd"/>
                    </a:solidFill>
                  </a:tcPr>
                </a:tc>
                <a:tc hMerge="1">
                  <a:tcPr>
                    <a:solidFill>
                      <a:srgbClr val="729fcf"/>
                    </a:solidFill>
                  </a:tcPr>
                </a:tc>
              </a:tr>
              <a:tr h="886320">
                <a:tc gridSpan="2">
                  <a:tcPr marL="90000" marR="90000">
                    <a:lnL w="720">
                      <a:solidFill>
                        <a:srgbClr val="ffffff"/>
                      </a:solidFill>
                    </a:lnL>
                    <a:lnR w="720">
                      <a:solidFill>
                        <a:srgbClr val="ffffff"/>
                      </a:solidFill>
                    </a:lnR>
                    <a:lnT w="2160">
                      <a:solidFill>
                        <a:srgbClr val="ffffff"/>
                      </a:solidFill>
                    </a:lnT>
                    <a:lnB w="720">
                      <a:solidFill>
                        <a:srgbClr val="ffffff"/>
                      </a:solidFill>
                    </a:lnB>
                    <a:solidFill>
                      <a:srgbClr val="d0d8e8"/>
                    </a:solidFill>
                  </a:tcPr>
                </a:tc>
                <a:tc hMerge="1">
                  <a:tcPr>
                    <a:solidFill>
                      <a:srgbClr val="729fcf"/>
                    </a:solidFill>
                  </a:tcPr>
                </a:tc>
              </a:tr>
              <a:tr h="2777400">
                <a:tc>
                  <a:txBody>
                    <a:bodyPr lIns="90000" rIns="90000" tIns="136080" bIns="46800"/>
                    <a:p>
                      <a:pPr algn="just">
                        <a:lnSpc>
                          <a:spcPct val="81000"/>
                        </a:lnSpc>
                      </a:pPr>
                      <a:r>
                        <a:rPr b="0" lang="fr-FR" sz="1800" spc="-1" strike="noStrike">
                          <a:solidFill>
                            <a:srgbClr val="000000"/>
                          </a:solidFill>
                          <a:latin typeface="Arial"/>
                          <a:ea typeface="Arial"/>
                        </a:rPr>
                        <a:t>- Commission de conciliation</a:t>
                      </a:r>
                      <a:endParaRPr b="0" lang="fr-FR" sz="1800" spc="-1" strike="noStrike">
                        <a:solidFill>
                          <a:srgbClr val="000000"/>
                        </a:solidFill>
                        <a:latin typeface="Arial"/>
                      </a:endParaRPr>
                    </a:p>
                    <a:p>
                      <a:pPr algn="just">
                        <a:lnSpc>
                          <a:spcPct val="81000"/>
                        </a:lnSpc>
                      </a:pPr>
                      <a:r>
                        <a:rPr b="0" lang="fr-FR" sz="1800" spc="-1" strike="noStrike">
                          <a:solidFill>
                            <a:srgbClr val="000000"/>
                          </a:solidFill>
                          <a:latin typeface="Arial"/>
                          <a:ea typeface="Arial"/>
                        </a:rPr>
                        <a:t>(ex : plan local d</a:t>
                      </a:r>
                      <a:r>
                        <a:rPr b="0" lang="ja-JP" sz="1800" spc="-1" strike="noStrike">
                          <a:solidFill>
                            <a:srgbClr val="000000"/>
                          </a:solidFill>
                          <a:latin typeface="Arial"/>
                          <a:ea typeface="Arial"/>
                        </a:rPr>
                        <a:t>’</a:t>
                      </a:r>
                      <a:r>
                        <a:rPr b="0" lang="fr-FR" sz="1800" spc="-1" strike="noStrike">
                          <a:solidFill>
                            <a:srgbClr val="000000"/>
                          </a:solidFill>
                          <a:latin typeface="Arial"/>
                          <a:ea typeface="Arial"/>
                        </a:rPr>
                        <a:t>urbanisme)</a:t>
                      </a:r>
                      <a:endParaRPr b="0" lang="fr-FR" sz="1800" spc="-1" strike="noStrike">
                        <a:solidFill>
                          <a:srgbClr val="000000"/>
                        </a:solidFill>
                        <a:latin typeface="Arial"/>
                      </a:endParaRPr>
                    </a:p>
                    <a:p>
                      <a:pPr algn="just">
                        <a:lnSpc>
                          <a:spcPct val="81000"/>
                        </a:lnSpc>
                      </a:pPr>
                      <a:endParaRPr b="0" lang="fr-FR" sz="1800" spc="-1" strike="noStrike">
                        <a:solidFill>
                          <a:srgbClr val="000000"/>
                        </a:solidFill>
                        <a:latin typeface="Arial"/>
                      </a:endParaRPr>
                    </a:p>
                    <a:p>
                      <a:pPr algn="just">
                        <a:lnSpc>
                          <a:spcPct val="81000"/>
                        </a:lnSpc>
                      </a:pPr>
                      <a:r>
                        <a:rPr b="0" lang="fr-FR" sz="1800" spc="-1" strike="noStrike">
                          <a:solidFill>
                            <a:srgbClr val="000000"/>
                          </a:solidFill>
                          <a:latin typeface="Arial"/>
                          <a:ea typeface="Arial"/>
                        </a:rPr>
                        <a:t>- Comités consultatifs</a:t>
                      </a:r>
                      <a:endParaRPr b="0" lang="fr-FR" sz="1800" spc="-1" strike="noStrike">
                        <a:solidFill>
                          <a:srgbClr val="000000"/>
                        </a:solidFill>
                        <a:latin typeface="Arial"/>
                      </a:endParaRPr>
                    </a:p>
                    <a:p>
                      <a:pPr algn="just">
                        <a:lnSpc>
                          <a:spcPct val="81000"/>
                        </a:lnSpc>
                      </a:pPr>
                      <a:endParaRPr b="0" lang="fr-FR" sz="18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9edf4"/>
                    </a:solidFill>
                  </a:tcPr>
                </a:tc>
                <a:tc>
                  <a:txBody>
                    <a:bodyPr lIns="90000" rIns="90000" tIns="136080" bIns="46800"/>
                    <a:p>
                      <a:pPr algn="just">
                        <a:lnSpc>
                          <a:spcPct val="81000"/>
                        </a:lnSpc>
                      </a:pPr>
                      <a:r>
                        <a:rPr b="0" lang="fr-FR" sz="1800" spc="-1" strike="noStrike" baseline="30000">
                          <a:solidFill>
                            <a:srgbClr val="000000"/>
                          </a:solidFill>
                          <a:latin typeface="Arial"/>
                          <a:ea typeface="Arial"/>
                        </a:rPr>
                        <a:t>(*) </a:t>
                      </a:r>
                      <a:r>
                        <a:rPr b="0" lang="fr-FR" sz="1800" spc="-1" strike="noStrike">
                          <a:solidFill>
                            <a:srgbClr val="000000"/>
                          </a:solidFill>
                          <a:latin typeface="Arial"/>
                          <a:ea typeface="Arial"/>
                        </a:rPr>
                        <a:t>Protection de l</a:t>
                      </a:r>
                      <a:r>
                        <a:rPr b="0" lang="ja-JP" sz="1800" spc="-1" strike="noStrike">
                          <a:solidFill>
                            <a:srgbClr val="000000"/>
                          </a:solidFill>
                          <a:latin typeface="Arial"/>
                          <a:ea typeface="Arial"/>
                        </a:rPr>
                        <a:t>’</a:t>
                      </a:r>
                      <a:r>
                        <a:rPr b="0" lang="fr-FR" sz="1800" spc="-1" strike="noStrike">
                          <a:solidFill>
                            <a:srgbClr val="000000"/>
                          </a:solidFill>
                          <a:latin typeface="Arial"/>
                          <a:ea typeface="Arial"/>
                        </a:rPr>
                        <a:t>environnement</a:t>
                      </a:r>
                      <a:endParaRPr b="0" lang="fr-FR" sz="1800" spc="-1" strike="noStrike">
                        <a:solidFill>
                          <a:srgbClr val="000000"/>
                        </a:solidFill>
                        <a:latin typeface="Arial"/>
                      </a:endParaRPr>
                    </a:p>
                    <a:p>
                      <a:pPr algn="just">
                        <a:lnSpc>
                          <a:spcPct val="81000"/>
                        </a:lnSpc>
                      </a:pPr>
                      <a:endParaRPr b="0" lang="fr-FR" sz="1800" spc="-1" strike="noStrike">
                        <a:solidFill>
                          <a:srgbClr val="000000"/>
                        </a:solidFill>
                        <a:latin typeface="Arial"/>
                      </a:endParaRPr>
                    </a:p>
                    <a:p>
                      <a:pPr algn="just">
                        <a:lnSpc>
                          <a:spcPct val="81000"/>
                        </a:lnSpc>
                      </a:pPr>
                      <a:r>
                        <a:rPr b="0" lang="fr-FR" sz="1800" spc="-1" strike="noStrike" baseline="30000">
                          <a:solidFill>
                            <a:srgbClr val="000000"/>
                          </a:solidFill>
                          <a:latin typeface="Arial"/>
                          <a:ea typeface="Arial"/>
                        </a:rPr>
                        <a:t>(*) </a:t>
                      </a:r>
                      <a:r>
                        <a:rPr b="0" lang="fr-FR" sz="1800" spc="-1" strike="noStrike">
                          <a:solidFill>
                            <a:srgbClr val="000000"/>
                          </a:solidFill>
                          <a:latin typeface="Arial"/>
                          <a:ea typeface="Arial"/>
                        </a:rPr>
                        <a:t>De consommateurs</a:t>
                      </a:r>
                      <a:endParaRPr b="0" lang="fr-FR" sz="1800" spc="-1" strike="noStrike">
                        <a:solidFill>
                          <a:srgbClr val="000000"/>
                        </a:solidFill>
                        <a:latin typeface="Arial"/>
                      </a:endParaRPr>
                    </a:p>
                    <a:p>
                      <a:pPr algn="just">
                        <a:lnSpc>
                          <a:spcPct val="81000"/>
                        </a:lnSpc>
                      </a:pPr>
                      <a:endParaRPr b="0" lang="fr-FR" sz="1800" spc="-1" strike="noStrike">
                        <a:solidFill>
                          <a:srgbClr val="000000"/>
                        </a:solidFill>
                        <a:latin typeface="Arial"/>
                      </a:endParaRPr>
                    </a:p>
                    <a:p>
                      <a:pPr algn="just">
                        <a:lnSpc>
                          <a:spcPct val="81000"/>
                        </a:lnSpc>
                      </a:pPr>
                      <a:r>
                        <a:rPr b="0" lang="fr-FR" sz="1800" spc="-1" strike="noStrike" baseline="30000">
                          <a:solidFill>
                            <a:srgbClr val="000000"/>
                          </a:solidFill>
                          <a:latin typeface="Arial"/>
                          <a:ea typeface="Arial"/>
                        </a:rPr>
                        <a:t>(*) </a:t>
                      </a:r>
                      <a:r>
                        <a:rPr b="0" lang="fr-FR" sz="1800" spc="-1" strike="noStrike">
                          <a:solidFill>
                            <a:srgbClr val="000000"/>
                          </a:solidFill>
                          <a:latin typeface="Arial"/>
                          <a:ea typeface="Arial"/>
                        </a:rPr>
                        <a:t>Familiales</a:t>
                      </a:r>
                      <a:endParaRPr b="0" lang="fr-FR" sz="1800" spc="-1" strike="noStrike">
                        <a:solidFill>
                          <a:srgbClr val="000000"/>
                        </a:solidFill>
                        <a:latin typeface="Arial"/>
                      </a:endParaRPr>
                    </a:p>
                    <a:p>
                      <a:pPr algn="just">
                        <a:lnSpc>
                          <a:spcPct val="81000"/>
                        </a:lnSpc>
                      </a:pPr>
                      <a:endParaRPr b="0" lang="fr-FR" sz="1800" spc="-1" strike="noStrike">
                        <a:solidFill>
                          <a:srgbClr val="000000"/>
                        </a:solidFill>
                        <a:latin typeface="Arial"/>
                      </a:endParaRPr>
                    </a:p>
                    <a:p>
                      <a:pPr algn="just">
                        <a:lnSpc>
                          <a:spcPct val="81000"/>
                        </a:lnSpc>
                      </a:pPr>
                      <a:r>
                        <a:rPr b="0" lang="fr-FR" sz="1800" spc="-1" strike="noStrike" baseline="30000">
                          <a:solidFill>
                            <a:srgbClr val="000000"/>
                          </a:solidFill>
                          <a:latin typeface="Arial"/>
                          <a:ea typeface="Arial"/>
                        </a:rPr>
                        <a:t>(*) </a:t>
                      </a:r>
                      <a:r>
                        <a:rPr b="0" lang="fr-FR" sz="1800" spc="-1" strike="noStrike">
                          <a:solidFill>
                            <a:srgbClr val="000000"/>
                          </a:solidFill>
                          <a:latin typeface="Arial"/>
                          <a:ea typeface="Arial"/>
                        </a:rPr>
                        <a:t>Défense des droits de l</a:t>
                      </a:r>
                      <a:r>
                        <a:rPr b="0" lang="ja-JP" sz="1800" spc="-1" strike="noStrike">
                          <a:solidFill>
                            <a:srgbClr val="000000"/>
                          </a:solidFill>
                          <a:latin typeface="Arial"/>
                          <a:ea typeface="Arial"/>
                        </a:rPr>
                        <a:t>’</a:t>
                      </a:r>
                      <a:r>
                        <a:rPr b="0" lang="fr-FR" sz="1800" spc="-1" strike="noStrike">
                          <a:solidFill>
                            <a:srgbClr val="000000"/>
                          </a:solidFill>
                          <a:latin typeface="Arial"/>
                          <a:ea typeface="Arial"/>
                        </a:rPr>
                        <a:t>homme</a:t>
                      </a:r>
                      <a:endParaRPr b="0" lang="fr-FR" sz="1800" spc="-1" strike="noStrike">
                        <a:solidFill>
                          <a:srgbClr val="000000"/>
                        </a:solidFill>
                        <a:latin typeface="Arial"/>
                      </a:endParaRPr>
                    </a:p>
                    <a:p>
                      <a:pPr algn="just">
                        <a:lnSpc>
                          <a:spcPct val="81000"/>
                        </a:lnSpc>
                      </a:pPr>
                      <a:endParaRPr b="0" lang="fr-FR" sz="1800" spc="-1" strike="noStrike">
                        <a:solidFill>
                          <a:srgbClr val="000000"/>
                        </a:solidFill>
                        <a:latin typeface="Arial"/>
                      </a:endParaRPr>
                    </a:p>
                    <a:p>
                      <a:pPr algn="just">
                        <a:lnSpc>
                          <a:spcPct val="81000"/>
                        </a:lnSpc>
                      </a:pPr>
                      <a:r>
                        <a:rPr b="0" lang="fr-FR" sz="1800" spc="-1" strike="noStrike" baseline="30000">
                          <a:solidFill>
                            <a:srgbClr val="000000"/>
                          </a:solidFill>
                          <a:latin typeface="Arial"/>
                          <a:ea typeface="Arial"/>
                        </a:rPr>
                        <a:t>(*) </a:t>
                      </a:r>
                      <a:r>
                        <a:rPr b="0" lang="fr-FR" sz="1800" spc="-1" strike="noStrike">
                          <a:solidFill>
                            <a:srgbClr val="000000"/>
                          </a:solidFill>
                          <a:latin typeface="Arial"/>
                          <a:ea typeface="Arial"/>
                        </a:rPr>
                        <a:t>Lutte contre le racisme</a:t>
                      </a:r>
                      <a:endParaRPr b="0" lang="fr-FR" sz="18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9edf4"/>
                    </a:solidFill>
                  </a:tcPr>
                </a:tc>
              </a:tr>
            </a:tbl>
          </a:graphicData>
        </a:graphic>
      </p:graphicFrame>
      <p:sp>
        <p:nvSpPr>
          <p:cNvPr id="240" name="CustomShape 3"/>
          <p:cNvSpPr/>
          <p:nvPr/>
        </p:nvSpPr>
        <p:spPr>
          <a:xfrm>
            <a:off x="0" y="549360"/>
            <a:ext cx="91440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QUELLE PLACE POUR LES ASSOCIATIONS DANS NOTRE SOCIETE ?</a:t>
            </a:r>
            <a:endParaRPr b="0" lang="fr-FR" sz="1800" spc="-1" strike="noStrike">
              <a:solidFill>
                <a:srgbClr val="000000"/>
              </a:solidFill>
              <a:latin typeface="Arial"/>
            </a:endParaRPr>
          </a:p>
        </p:txBody>
      </p:sp>
      <p:cxnSp>
        <p:nvCxnSpPr>
          <p:cNvPr id="241" name="Line 4"/>
          <p:cNvCxnSpPr/>
          <p:nvPr/>
        </p:nvCxnSpPr>
        <p:spPr>
          <a:xfrm flipV="1">
            <a:off x="1908000" y="1844280"/>
            <a:ext cx="1805760" cy="1008720"/>
          </a:xfrm>
          <a:prstGeom prst="straightConnector1">
            <a:avLst/>
          </a:prstGeom>
          <a:ln w="31680">
            <a:solidFill>
              <a:srgbClr val="ff0000"/>
            </a:solidFill>
            <a:miter/>
            <a:headEnd len="med" type="triangle" w="med"/>
            <a:tailEnd len="med" type="triangle" w="med"/>
          </a:ln>
        </p:spPr>
      </p:cxnSp>
      <p:cxnSp>
        <p:nvCxnSpPr>
          <p:cNvPr id="242" name="Line 5"/>
          <p:cNvCxnSpPr/>
          <p:nvPr/>
        </p:nvCxnSpPr>
        <p:spPr>
          <a:xfrm flipH="1" flipV="1">
            <a:off x="4787640" y="1843920"/>
            <a:ext cx="1513440" cy="1080360"/>
          </a:xfrm>
          <a:prstGeom prst="straightConnector1">
            <a:avLst/>
          </a:prstGeom>
          <a:ln w="31680">
            <a:solidFill>
              <a:srgbClr val="ff0000"/>
            </a:solidFill>
            <a:miter/>
            <a:headEnd len="med" type="triangle" w="med"/>
            <a:tailEnd len="med" type="triangle" w="med"/>
          </a:ln>
        </p:spPr>
      </p:cxnSp>
    </p:spTree>
  </p:cSld>
  <p:timing>
    <p:tnLst>
      <p:par>
        <p:cTn id="59" dur="indefinite" restart="never" nodeType="tmRoot">
          <p:childTnLst>
            <p:seq>
              <p:cTn id="60"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aphicFrame>
        <p:nvGraphicFramePr>
          <p:cNvPr id="243" name="Table 1"/>
          <p:cNvGraphicFramePr/>
          <p:nvPr/>
        </p:nvGraphicFramePr>
        <p:xfrm>
          <a:off x="0" y="0"/>
          <a:ext cx="9145080" cy="337680"/>
        </p:xfrm>
        <a:graphic>
          <a:graphicData uri="http://schemas.openxmlformats.org/drawingml/2006/table">
            <a:tbl>
              <a:tblPr/>
              <a:tblGrid>
                <a:gridCol w="2556360"/>
                <a:gridCol w="3384720"/>
                <a:gridCol w="3204000"/>
              </a:tblGrid>
              <a:tr h="337680">
                <a:tc>
                  <a:txBody>
                    <a:bodyPr lIns="90000" rIns="90000" tIns="116280" bIns="46800"/>
                    <a:p>
                      <a:pPr algn="ctr">
                        <a:lnSpc>
                          <a:spcPct val="81000"/>
                        </a:lnSpc>
                      </a:pPr>
                      <a:r>
                        <a:rPr b="1" lang="fr-FR" sz="1400" spc="-1" strike="noStrike">
                          <a:solidFill>
                            <a:srgbClr val="ffff00"/>
                          </a:solidFill>
                          <a:latin typeface="Arial"/>
                          <a:ea typeface="Arial"/>
                        </a:rPr>
                        <a:t>I. LES ASSOCIATIONS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16280" bIns="46800"/>
                    <a:p>
                      <a:pPr algn="ctr">
                        <a:lnSpc>
                          <a:spcPct val="81000"/>
                        </a:lnSpc>
                      </a:pPr>
                      <a:r>
                        <a:rPr b="1" lang="fr-FR" sz="1400" spc="-1" strike="noStrike">
                          <a:solidFill>
                            <a:srgbClr val="ffc000"/>
                          </a:solidFill>
                          <a:latin typeface="Arial"/>
                          <a:ea typeface="Arial"/>
                        </a:rPr>
                        <a:t>1. Définition et caractéristiques</a:t>
                      </a:r>
                      <a:endParaRPr b="0" lang="fr-FR" sz="14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c>
                  <a:txBody>
                    <a:bodyPr lIns="90000" rIns="90000" tIns="101160" bIns="46800"/>
                    <a:p>
                      <a:pPr algn="ctr">
                        <a:lnSpc>
                          <a:spcPct val="81000"/>
                        </a:lnSpc>
                      </a:pPr>
                      <a:r>
                        <a:rPr b="1" lang="fr-FR" sz="1100" spc="-1" strike="noStrike">
                          <a:solidFill>
                            <a:srgbClr val="ffffff"/>
                          </a:solidFill>
                          <a:latin typeface="Arial"/>
                          <a:ea typeface="Arial"/>
                        </a:rPr>
                        <a:t>1a. L</a:t>
                      </a:r>
                      <a:r>
                        <a:rPr b="1" lang="ja-JP" sz="1100" spc="-1" strike="noStrike">
                          <a:solidFill>
                            <a:srgbClr val="ffffff"/>
                          </a:solidFill>
                          <a:latin typeface="Arial"/>
                          <a:ea typeface="Arial"/>
                        </a:rPr>
                        <a:t>’</a:t>
                      </a:r>
                      <a:r>
                        <a:rPr b="1" lang="fr-FR" sz="1100" spc="-1" strike="noStrike">
                          <a:solidFill>
                            <a:srgbClr val="ffffff"/>
                          </a:solidFill>
                          <a:latin typeface="Arial"/>
                          <a:ea typeface="Arial"/>
                        </a:rPr>
                        <a:t>association, au cœur de la société</a:t>
                      </a:r>
                      <a:endParaRPr b="0" lang="fr-FR" sz="1100" spc="-1" strike="noStrike">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2160">
                      <a:solidFill>
                        <a:srgbClr val="ffffff"/>
                      </a:solidFill>
                    </a:lnB>
                    <a:solidFill>
                      <a:srgbClr val="000000"/>
                    </a:solidFill>
                  </a:tcPr>
                </a:tc>
              </a:tr>
            </a:tbl>
          </a:graphicData>
        </a:graphic>
      </p:graphicFrame>
      <p:sp>
        <p:nvSpPr>
          <p:cNvPr id="244" name="CustomShape 2"/>
          <p:cNvSpPr/>
          <p:nvPr/>
        </p:nvSpPr>
        <p:spPr>
          <a:xfrm>
            <a:off x="0" y="620640"/>
            <a:ext cx="9144000" cy="368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COMMENT EST ORGANISEE LA REPRESENTATION ASSOCIATIVE ?</a:t>
            </a:r>
            <a:endParaRPr b="0" lang="fr-FR" sz="1800" spc="-1" strike="noStrike">
              <a:solidFill>
                <a:srgbClr val="000000"/>
              </a:solidFill>
              <a:latin typeface="Arial"/>
            </a:endParaRPr>
          </a:p>
        </p:txBody>
      </p:sp>
      <p:sp>
        <p:nvSpPr>
          <p:cNvPr id="245" name="CustomShape 3"/>
          <p:cNvSpPr/>
          <p:nvPr/>
        </p:nvSpPr>
        <p:spPr>
          <a:xfrm>
            <a:off x="324000" y="1268280"/>
            <a:ext cx="8351640" cy="4483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r>
              <a:rPr b="1" lang="fr-FR" sz="1800" spc="-1" strike="noStrike">
                <a:solidFill>
                  <a:srgbClr val="000000"/>
                </a:solidFill>
                <a:latin typeface="Arial"/>
              </a:rPr>
              <a:t>ENVIRON </a:t>
            </a:r>
            <a:r>
              <a:rPr b="1" lang="fr-FR" sz="1800" spc="-1" strike="noStrike" u="sng">
                <a:solidFill>
                  <a:srgbClr val="000000"/>
                </a:solidFill>
                <a:uFillTx/>
                <a:latin typeface="Arial"/>
              </a:rPr>
              <a:t>60 %</a:t>
            </a:r>
            <a:r>
              <a:rPr b="1" lang="fr-FR" sz="1800" spc="-1" strike="noStrike">
                <a:solidFill>
                  <a:srgbClr val="000000"/>
                </a:solidFill>
                <a:latin typeface="Arial"/>
              </a:rPr>
              <a:t> DES ASSOCIATIONS EN ACTIVITÉ SONT </a:t>
            </a:r>
            <a:r>
              <a:rPr b="1" lang="fr-FR" sz="1800" spc="-1" strike="noStrike" u="sng">
                <a:solidFill>
                  <a:srgbClr val="ff0000"/>
                </a:solidFill>
                <a:uFillTx/>
                <a:latin typeface="Arial"/>
              </a:rPr>
              <a:t>FÉDÉRÉES</a:t>
            </a:r>
            <a:r>
              <a:rPr b="1" lang="fr-FR" sz="1800" spc="-1" strike="noStrike">
                <a:solidFill>
                  <a:srgbClr val="000000"/>
                </a:solidFill>
                <a:latin typeface="Arial"/>
              </a:rPr>
              <a:t>.</a:t>
            </a:r>
            <a:endParaRPr b="0" lang="fr-FR" sz="1800" spc="-1" strike="noStrike">
              <a:solidFill>
                <a:srgbClr val="000000"/>
              </a:solidFill>
              <a:latin typeface="Arial"/>
            </a:endParaRPr>
          </a:p>
          <a:p>
            <a:pPr/>
            <a:endParaRPr b="0" lang="fr-FR" sz="1800" spc="-1" strike="noStrike">
              <a:solidFill>
                <a:srgbClr val="000000"/>
              </a:solidFill>
              <a:latin typeface="Arial"/>
            </a:endParaRPr>
          </a:p>
          <a:p>
            <a:pPr/>
            <a:endParaRPr b="0" lang="fr-FR" sz="1800" spc="-1" strike="noStrike">
              <a:solidFill>
                <a:srgbClr val="000000"/>
              </a:solidFill>
              <a:latin typeface="Arial"/>
            </a:endParaRPr>
          </a:p>
          <a:p>
            <a:pPr>
              <a:buClr>
                <a:srgbClr val="000000"/>
              </a:buClr>
              <a:buFont typeface="Wingdings" charset="2"/>
              <a:buChar char=""/>
            </a:pPr>
            <a:r>
              <a:rPr b="1" lang="fr-FR" sz="1800" spc="-1" strike="noStrike">
                <a:solidFill>
                  <a:srgbClr val="000000"/>
                </a:solidFill>
                <a:latin typeface="Arial"/>
              </a:rPr>
              <a:t> </a:t>
            </a:r>
            <a:r>
              <a:rPr b="1" lang="fr-FR" sz="1800" spc="-1" strike="noStrike">
                <a:solidFill>
                  <a:srgbClr val="000000"/>
                </a:solidFill>
                <a:latin typeface="Arial"/>
              </a:rPr>
              <a:t>POURQUOI CE CHOIX ?</a:t>
            </a:r>
            <a:endParaRPr b="0" lang="fr-FR" sz="1800" spc="-1" strike="noStrike">
              <a:solidFill>
                <a:srgbClr val="000000"/>
              </a:solidFill>
              <a:latin typeface="Arial"/>
            </a:endParaRPr>
          </a:p>
          <a:p>
            <a:pPr/>
            <a:endParaRPr b="0" lang="fr-FR" sz="1800" spc="-1" strike="noStrike">
              <a:solidFill>
                <a:srgbClr val="000000"/>
              </a:solidFill>
              <a:latin typeface="Arial"/>
            </a:endParaRPr>
          </a:p>
          <a:p>
            <a:pPr/>
            <a:r>
              <a:rPr b="1" lang="fr-FR" sz="1800" spc="-1" strike="noStrike">
                <a:solidFill>
                  <a:srgbClr val="000000"/>
                </a:solidFill>
                <a:latin typeface="Arial"/>
              </a:rPr>
              <a:t>Partage du même </a:t>
            </a:r>
            <a:r>
              <a:rPr b="1" i="1" lang="fr-FR" sz="1800" spc="-1" strike="noStrike">
                <a:solidFill>
                  <a:srgbClr val="ff0000"/>
                </a:solidFill>
                <a:latin typeface="Arial"/>
              </a:rPr>
              <a:t>OBJET</a:t>
            </a:r>
            <a:r>
              <a:rPr b="1" lang="fr-FR" sz="1800" spc="-1" strike="noStrike">
                <a:solidFill>
                  <a:srgbClr val="000000"/>
                </a:solidFill>
                <a:latin typeface="Arial"/>
              </a:rPr>
              <a:t>  </a:t>
            </a:r>
            <a:r>
              <a:rPr b="1" i="1" lang="fr-FR" sz="1800" spc="-1" strike="noStrike" baseline="30000">
                <a:solidFill>
                  <a:srgbClr val="ccccff"/>
                </a:solidFill>
                <a:latin typeface="Arial"/>
              </a:rPr>
              <a:t>(*)</a:t>
            </a:r>
            <a:r>
              <a:rPr b="1" lang="fr-FR" sz="1800" spc="-1" strike="noStrike">
                <a:solidFill>
                  <a:srgbClr val="000000"/>
                </a:solidFill>
                <a:latin typeface="Arial"/>
              </a:rPr>
              <a:t> et des mêmes </a:t>
            </a:r>
            <a:r>
              <a:rPr b="1" i="1" lang="fr-FR" sz="1800" spc="-1" strike="noStrike">
                <a:solidFill>
                  <a:srgbClr val="ff0000"/>
                </a:solidFill>
                <a:latin typeface="Arial"/>
              </a:rPr>
              <a:t>VALEURS</a:t>
            </a:r>
            <a:r>
              <a:rPr b="1" i="1" lang="fr-FR" sz="1800" spc="-1" strike="noStrike">
                <a:solidFill>
                  <a:srgbClr val="000000"/>
                </a:solidFill>
                <a:latin typeface="Arial"/>
              </a:rPr>
              <a:t> </a:t>
            </a:r>
            <a:r>
              <a:rPr b="1" i="1" lang="fr-FR" sz="1800" spc="-1" strike="noStrike" baseline="30000">
                <a:solidFill>
                  <a:srgbClr val="ccccff"/>
                </a:solidFill>
                <a:latin typeface="Arial"/>
              </a:rPr>
              <a:t>(*)</a:t>
            </a:r>
            <a:r>
              <a:rPr b="1" lang="fr-FR" sz="1800" spc="-1" strike="noStrike">
                <a:solidFill>
                  <a:srgbClr val="000000"/>
                </a:solidFill>
                <a:latin typeface="Arial"/>
              </a:rPr>
              <a:t>.</a:t>
            </a:r>
            <a:endParaRPr b="0" lang="fr-FR" sz="1800" spc="-1" strike="noStrike">
              <a:solidFill>
                <a:srgbClr val="000000"/>
              </a:solidFill>
              <a:latin typeface="Arial"/>
            </a:endParaRPr>
          </a:p>
          <a:p>
            <a:pPr algn="r"/>
            <a:r>
              <a:rPr b="1" i="1" lang="fr-FR" sz="1800" spc="-1" strike="noStrike">
                <a:solidFill>
                  <a:srgbClr val="000000"/>
                </a:solidFill>
                <a:latin typeface="Arial"/>
              </a:rPr>
              <a:t>[qu</a:t>
            </a:r>
            <a:r>
              <a:rPr b="1" i="1" lang="ja-JP" sz="1800" spc="-1" strike="noStrike">
                <a:solidFill>
                  <a:srgbClr val="000000"/>
                </a:solidFill>
                <a:latin typeface="Arial"/>
              </a:rPr>
              <a:t>’</a:t>
            </a:r>
            <a:r>
              <a:rPr b="1" i="1" lang="fr-FR" sz="1800" spc="-1" strike="noStrike">
                <a:solidFill>
                  <a:srgbClr val="000000"/>
                </a:solidFill>
                <a:latin typeface="Arial"/>
              </a:rPr>
              <a:t>est-ce qu</a:t>
            </a:r>
            <a:r>
              <a:rPr b="1" i="1" lang="ja-JP" sz="1800" spc="-1" strike="noStrike">
                <a:solidFill>
                  <a:srgbClr val="000000"/>
                </a:solidFill>
                <a:latin typeface="Arial"/>
              </a:rPr>
              <a:t>’</a:t>
            </a:r>
            <a:r>
              <a:rPr b="1" i="1" lang="fr-FR" sz="1800" spc="-1" strike="noStrike">
                <a:solidFill>
                  <a:srgbClr val="000000"/>
                </a:solidFill>
                <a:latin typeface="Arial"/>
              </a:rPr>
              <a:t>on entend par valeurs ?]</a:t>
            </a:r>
            <a:endParaRPr b="0" lang="fr-FR" sz="1800" spc="-1" strike="noStrike">
              <a:solidFill>
                <a:srgbClr val="000000"/>
              </a:solidFill>
              <a:latin typeface="Arial"/>
            </a:endParaRPr>
          </a:p>
          <a:p>
            <a:pPr/>
            <a:endParaRPr b="0" lang="fr-FR" sz="1800" spc="-1" strike="noStrike">
              <a:solidFill>
                <a:srgbClr val="000000"/>
              </a:solidFill>
              <a:latin typeface="Arial"/>
            </a:endParaRPr>
          </a:p>
          <a:p>
            <a:pPr>
              <a:buClr>
                <a:srgbClr val="000000"/>
              </a:buClr>
              <a:buFont typeface="Wingdings" charset="2"/>
              <a:buChar char=""/>
            </a:pPr>
            <a:r>
              <a:rPr b="1" lang="fr-FR" sz="1800" spc="-1" strike="noStrike">
                <a:solidFill>
                  <a:srgbClr val="000000"/>
                </a:solidFill>
                <a:latin typeface="Arial"/>
              </a:rPr>
              <a:t> </a:t>
            </a:r>
            <a:r>
              <a:rPr b="1" lang="fr-FR" sz="1800" spc="-1" strike="noStrike">
                <a:solidFill>
                  <a:srgbClr val="000000"/>
                </a:solidFill>
                <a:latin typeface="Arial"/>
              </a:rPr>
              <a:t>AVANTAGES</a:t>
            </a:r>
            <a:endParaRPr b="0" lang="fr-FR" sz="1800" spc="-1" strike="noStrike">
              <a:solidFill>
                <a:srgbClr val="000000"/>
              </a:solidFill>
              <a:latin typeface="Arial"/>
            </a:endParaRPr>
          </a:p>
          <a:p>
            <a:pPr/>
            <a:endParaRPr b="0" lang="fr-FR" sz="1800" spc="-1" strike="noStrike">
              <a:solidFill>
                <a:srgbClr val="000000"/>
              </a:solidFill>
              <a:latin typeface="Arial"/>
            </a:endParaRPr>
          </a:p>
          <a:p>
            <a:pPr/>
            <a:r>
              <a:rPr b="1" lang="fr-FR" sz="1800" spc="-1" strike="noStrike">
                <a:solidFill>
                  <a:srgbClr val="000000"/>
                </a:solidFill>
                <a:latin typeface="Arial"/>
              </a:rPr>
              <a:t>- Mieux s</a:t>
            </a:r>
            <a:r>
              <a:rPr b="1" lang="ja-JP" sz="1800" spc="-1" strike="noStrike">
                <a:solidFill>
                  <a:srgbClr val="000000"/>
                </a:solidFill>
                <a:latin typeface="Arial"/>
              </a:rPr>
              <a:t>’</a:t>
            </a:r>
            <a:r>
              <a:rPr b="1" lang="fr-FR" sz="1800" spc="-1" strike="noStrike">
                <a:solidFill>
                  <a:srgbClr val="000000"/>
                </a:solidFill>
                <a:latin typeface="Arial"/>
              </a:rPr>
              <a:t>organiser</a:t>
            </a:r>
            <a:endParaRPr b="0" lang="fr-FR" sz="1800" spc="-1" strike="noStrike">
              <a:solidFill>
                <a:srgbClr val="000000"/>
              </a:solidFill>
              <a:latin typeface="Arial"/>
            </a:endParaRPr>
          </a:p>
          <a:p>
            <a:pPr/>
            <a:r>
              <a:rPr b="1" lang="fr-FR" sz="1800" spc="-1" strike="noStrike">
                <a:solidFill>
                  <a:srgbClr val="000000"/>
                </a:solidFill>
                <a:latin typeface="Arial"/>
              </a:rPr>
              <a:t>- Mieux se développer</a:t>
            </a:r>
            <a:endParaRPr b="0" lang="fr-FR" sz="1800" spc="-1" strike="noStrike">
              <a:solidFill>
                <a:srgbClr val="000000"/>
              </a:solidFill>
              <a:latin typeface="Arial"/>
            </a:endParaRPr>
          </a:p>
          <a:p>
            <a:pPr/>
            <a:r>
              <a:rPr b="1" lang="fr-FR" sz="1800" spc="-1" strike="noStrike">
                <a:solidFill>
                  <a:srgbClr val="000000"/>
                </a:solidFill>
                <a:latin typeface="Arial"/>
              </a:rPr>
              <a:t>- Créer de la solidarité</a:t>
            </a:r>
            <a:endParaRPr b="0" lang="fr-FR" sz="1800" spc="-1" strike="noStrike">
              <a:solidFill>
                <a:srgbClr val="000000"/>
              </a:solidFill>
              <a:latin typeface="Arial"/>
            </a:endParaRPr>
          </a:p>
          <a:p>
            <a:pPr/>
            <a:r>
              <a:rPr b="1" lang="fr-FR" sz="1800" spc="-1" strike="noStrike">
                <a:solidFill>
                  <a:srgbClr val="000000"/>
                </a:solidFill>
                <a:latin typeface="Arial"/>
              </a:rPr>
              <a:t>- Mieux être informé</a:t>
            </a:r>
            <a:endParaRPr b="0" lang="fr-FR" sz="1800" spc="-1" strike="noStrike">
              <a:solidFill>
                <a:srgbClr val="000000"/>
              </a:solidFill>
              <a:latin typeface="Arial"/>
            </a:endParaRPr>
          </a:p>
          <a:p>
            <a:pPr/>
            <a:r>
              <a:rPr b="1" lang="fr-FR" sz="1800" spc="-1" strike="noStrike">
                <a:solidFill>
                  <a:srgbClr val="000000"/>
                </a:solidFill>
                <a:latin typeface="Arial"/>
              </a:rPr>
              <a:t>- Promouvoir leur projet associatif auprès des pouvoirs publics</a:t>
            </a:r>
            <a:endParaRPr b="0" lang="fr-FR" sz="1800" spc="-1" strike="noStrike">
              <a:solidFill>
                <a:srgbClr val="000000"/>
              </a:solidFill>
              <a:latin typeface="Arial"/>
            </a:endParaRPr>
          </a:p>
          <a:p>
            <a:pPr/>
            <a:r>
              <a:rPr b="1" lang="fr-FR" sz="1800" spc="-1" strike="noStrike">
                <a:solidFill>
                  <a:srgbClr val="000000"/>
                </a:solidFill>
                <a:latin typeface="Arial"/>
              </a:rPr>
              <a:t>- Mieux se coordonner = </a:t>
            </a:r>
            <a:r>
              <a:rPr b="1" lang="fr-FR" sz="1800" spc="-1" strike="noStrike" u="sng">
                <a:solidFill>
                  <a:srgbClr val="000000"/>
                </a:solidFill>
                <a:uFillTx/>
                <a:latin typeface="Arial"/>
              </a:rPr>
              <a:t>le </a:t>
            </a:r>
            <a:r>
              <a:rPr b="1" lang="fr-FR" sz="1800" spc="-1" strike="noStrike" u="sng">
                <a:solidFill>
                  <a:srgbClr val="ff0000"/>
                </a:solidFill>
                <a:uFillTx/>
                <a:latin typeface="Arial"/>
              </a:rPr>
              <a:t>MOUVEMENT SPORTIF </a:t>
            </a:r>
            <a:endParaRPr b="0" lang="fr-FR" sz="1800" spc="-1" strike="noStrike">
              <a:solidFill>
                <a:srgbClr val="000000"/>
              </a:solidFill>
              <a:latin typeface="Arial"/>
            </a:endParaRPr>
          </a:p>
        </p:txBody>
      </p:sp>
    </p:spTree>
  </p:cSld>
  <p:timing>
    <p:tnLst>
      <p:par>
        <p:cTn id="61" dur="indefinite" restart="never" nodeType="tmRoot">
          <p:childTnLst>
            <p:seq>
              <p:cTn id="62" dur="indefinite" nodeType="mainSeq">
                <p:childTnLst>
                  <p:par>
                    <p:cTn id="63" dur="indefinite" nodeType="clickEffect" fill="hold">
                      <p:stCondLst>
                        <p:cond delay="indefinite"/>
                      </p:stCondLst>
                      <p:childTnLst>
                        <p:par>
                          <p:cTn id="64" dur="indefinite" nodeType="clickEffect" fill="hold">
                            <p:stCondLst>
                              <p:cond delay="0"/>
                            </p:stCondLst>
                            <p:childTnLst>
                              <p:par>
                                <p:cTn id="65" dur="indefinite" nodeType="clickEffect" fill="hold" presetClass="entr" presetID="1">
                                  <p:stCondLst>
                                    <p:cond delay="0"/>
                                  </p:stCondLst>
                                  <p:childTnLst>
                                    <p:set>
                                      <p:cBhvr>
                                        <p:cTn id="66" dur="1" fill="hold">
                                          <p:stCondLst>
                                            <p:cond delay="0"/>
                                          </p:stCondLst>
                                        </p:cTn>
                                        <p:tgtEl>
                                          <p:spTgt spid="245">
                                            <p:txEl>
                                              <p:pRg st="0" end="57"/>
                                            </p:txEl>
                                          </p:spTgt>
                                        </p:tgtEl>
                                        <p:attrNameLst>
                                          <p:attrName>style.visibility</p:attrName>
                                        </p:attrNameLst>
                                      </p:cBhvr>
                                      <p:to>
                                        <p:strVal val="visible"/>
                                      </p:to>
                                    </p:set>
                                  </p:childTnLst>
                                </p:cTn>
                              </p:par>
                            </p:childTnLst>
                          </p:cTn>
                        </p:par>
                      </p:childTnLst>
                    </p:cTn>
                  </p:par>
                  <p:par>
                    <p:cTn id="67" dur="indefinite" nodeType="clickEffect" fill="hold">
                      <p:stCondLst>
                        <p:cond delay="indefinite"/>
                      </p:stCondLst>
                      <p:childTnLst>
                        <p:par>
                          <p:cTn id="68" dur="indefinite" nodeType="clickEffect" fill="hold">
                            <p:stCondLst>
                              <p:cond delay="0"/>
                            </p:stCondLst>
                            <p:childTnLst>
                              <p:par>
                                <p:cTn id="69" dur="indefinite" nodeType="clickEffect" fill="hold" presetClass="entr" presetID="1">
                                  <p:stCondLst>
                                    <p:cond delay="0"/>
                                  </p:stCondLst>
                                  <p:childTnLst>
                                    <p:set>
                                      <p:cBhvr>
                                        <p:cTn id="70" dur="1" fill="hold">
                                          <p:stCondLst>
                                            <p:cond delay="0"/>
                                          </p:stCondLst>
                                        </p:cTn>
                                        <p:tgtEl>
                                          <p:spTgt spid="245">
                                            <p:txEl>
                                              <p:pRg st="59" end="80"/>
                                            </p:txEl>
                                          </p:spTgt>
                                        </p:tgtEl>
                                        <p:attrNameLst>
                                          <p:attrName>style.visibility</p:attrName>
                                        </p:attrNameLst>
                                      </p:cBhvr>
                                      <p:to>
                                        <p:strVal val="visible"/>
                                      </p:to>
                                    </p:set>
                                  </p:childTnLst>
                                </p:cTn>
                              </p:par>
                            </p:childTnLst>
                          </p:cTn>
                        </p:par>
                      </p:childTnLst>
                    </p:cTn>
                  </p:par>
                  <p:par>
                    <p:cTn id="71" dur="indefinite" nodeType="clickEffect" fill="hold">
                      <p:stCondLst>
                        <p:cond delay="indefinite"/>
                      </p:stCondLst>
                      <p:childTnLst>
                        <p:par>
                          <p:cTn id="72" dur="indefinite" nodeType="clickEffect" fill="hold">
                            <p:stCondLst>
                              <p:cond delay="0"/>
                            </p:stCondLst>
                            <p:childTnLst>
                              <p:par>
                                <p:cTn id="73" dur="indefinite" nodeType="clickEffect" fill="hold" presetClass="entr" presetID="1">
                                  <p:stCondLst>
                                    <p:cond delay="0"/>
                                  </p:stCondLst>
                                  <p:childTnLst>
                                    <p:set>
                                      <p:cBhvr>
                                        <p:cTn id="74" dur="1" fill="hold">
                                          <p:stCondLst>
                                            <p:cond delay="0"/>
                                          </p:stCondLst>
                                        </p:cTn>
                                        <p:tgtEl>
                                          <p:spTgt spid="245">
                                            <p:txEl>
                                              <p:pRg st="81" end="134"/>
                                            </p:txEl>
                                          </p:spTgt>
                                        </p:tgtEl>
                                        <p:attrNameLst>
                                          <p:attrName>style.visibility</p:attrName>
                                        </p:attrNameLst>
                                      </p:cBhvr>
                                      <p:to>
                                        <p:strVal val="visible"/>
                                      </p:to>
                                    </p:set>
                                  </p:childTnLst>
                                </p:cTn>
                              </p:par>
                              <p:par>
                                <p:cTn id="75" dur="indefinite" nodeType="withEffect" fill="hold" presetClass="entr" presetID="1">
                                  <p:stCondLst>
                                    <p:cond delay="0"/>
                                  </p:stCondLst>
                                  <p:childTnLst>
                                    <p:set>
                                      <p:cBhvr>
                                        <p:cTn id="76" dur="1" fill="hold">
                                          <p:stCondLst>
                                            <p:cond delay="0"/>
                                          </p:stCondLst>
                                        </p:cTn>
                                        <p:tgtEl>
                                          <p:spTgt spid="245">
                                            <p:txEl>
                                              <p:pRg st="228" end="253"/>
                                            </p:txEl>
                                          </p:spTgt>
                                        </p:tgtEl>
                                        <p:attrNameLst>
                                          <p:attrName>style.visibility</p:attrName>
                                        </p:attrNameLst>
                                      </p:cBhvr>
                                      <p:to>
                                        <p:strVal val="visible"/>
                                      </p:to>
                                    </p:set>
                                  </p:childTnLst>
                                </p:cTn>
                              </p:par>
                            </p:childTnLst>
                          </p:cTn>
                        </p:par>
                      </p:childTnLst>
                    </p:cTn>
                  </p:par>
                  <p:par>
                    <p:cTn id="77" dur="indefinite" nodeType="clickEffect" fill="hold">
                      <p:stCondLst>
                        <p:cond delay="indefinite"/>
                      </p:stCondLst>
                      <p:childTnLst>
                        <p:par>
                          <p:cTn id="78" dur="indefinite" nodeType="clickEffect" fill="hold">
                            <p:stCondLst>
                              <p:cond delay="0"/>
                            </p:stCondLst>
                            <p:childTnLst>
                              <p:par>
                                <p:cTn id="79" dur="indefinite" nodeType="clickEffect" fill="hold" presetClass="entr" presetID="1">
                                  <p:stCondLst>
                                    <p:cond delay="0"/>
                                  </p:stCondLst>
                                  <p:childTnLst>
                                    <p:set>
                                      <p:cBhvr>
                                        <p:cTn id="80" dur="1" fill="hold">
                                          <p:stCondLst>
                                            <p:cond delay="0"/>
                                          </p:stCondLst>
                                        </p:cTn>
                                        <p:tgtEl>
                                          <p:spTgt spid="245">
                                            <p:txEl>
                                              <p:pRg st="253" end="274"/>
                                            </p:txEl>
                                          </p:spTgt>
                                        </p:tgtEl>
                                        <p:attrNameLst>
                                          <p:attrName>style.visibility</p:attrName>
                                        </p:attrNameLst>
                                      </p:cBhvr>
                                      <p:to>
                                        <p:strVal val="visible"/>
                                      </p:to>
                                    </p:set>
                                  </p:childTnLst>
                                </p:cTn>
                              </p:par>
                            </p:childTnLst>
                          </p:cTn>
                        </p:par>
                      </p:childTnLst>
                    </p:cTn>
                  </p:par>
                  <p:par>
                    <p:cTn id="81" dur="indefinite" nodeType="clickEffect" fill="hold">
                      <p:stCondLst>
                        <p:cond delay="indefinite"/>
                      </p:stCondLst>
                      <p:childTnLst>
                        <p:par>
                          <p:cTn id="82" dur="indefinite" nodeType="clickEffect" fill="hold">
                            <p:stCondLst>
                              <p:cond delay="0"/>
                            </p:stCondLst>
                            <p:childTnLst>
                              <p:par>
                                <p:cTn id="83" dur="indefinite" nodeType="clickEffect" fill="hold" presetClass="entr" presetID="1">
                                  <p:stCondLst>
                                    <p:cond delay="0"/>
                                  </p:stCondLst>
                                  <p:childTnLst>
                                    <p:set>
                                      <p:cBhvr>
                                        <p:cTn id="84" dur="1" fill="hold">
                                          <p:stCondLst>
                                            <p:cond delay="0"/>
                                          </p:stCondLst>
                                        </p:cTn>
                                        <p:tgtEl>
                                          <p:spTgt spid="245">
                                            <p:txEl>
                                              <p:pRg st="274" end="338"/>
                                            </p:txEl>
                                          </p:spTgt>
                                        </p:tgtEl>
                                        <p:attrNameLst>
                                          <p:attrName>style.visibility</p:attrName>
                                        </p:attrNameLst>
                                      </p:cBhvr>
                                      <p:to>
                                        <p:strVal val="visible"/>
                                      </p:to>
                                    </p:set>
                                  </p:childTnLst>
                                </p:cTn>
                              </p:par>
                              <p:par>
                                <p:cTn id="85" dur="indefinite" nodeType="withEffect" fill="hold" presetClass="entr" presetID="1">
                                  <p:stCondLst>
                                    <p:cond delay="0"/>
                                  </p:stCondLst>
                                  <p:childTnLst>
                                    <p:set>
                                      <p:cBhvr>
                                        <p:cTn id="86" dur="1" fill="hold">
                                          <p:stCondLst>
                                            <p:cond delay="0"/>
                                          </p:stCondLst>
                                        </p:cTn>
                                        <p:tgtEl>
                                          <p:spTgt spid="245">
                                            <p:txEl>
                                              <p:pRg st="338" end="384"/>
                                            </p:txEl>
                                          </p:spTgt>
                                        </p:tgtEl>
                                        <p:attrNameLst>
                                          <p:attrName>style.visibility</p:attrName>
                                        </p:attrNameLst>
                                      </p:cBhvr>
                                      <p:to>
                                        <p:strVal val="visible"/>
                                      </p:to>
                                    </p:set>
                                  </p:childTnLst>
                                </p:cTn>
                              </p:par>
                              <p:par>
                                <p:cTn id="87" dur="indefinite" nodeType="withEffect" fill="hold" presetClass="entr" presetID="1">
                                  <p:stCondLst>
                                    <p:cond delay="0"/>
                                  </p:stCondLst>
                                  <p:childTnLst>
                                    <p:set>
                                      <p:cBhvr>
                                        <p:cTn id="88" dur="1" fill="hold">
                                          <p:stCondLst>
                                            <p:cond delay="0"/>
                                          </p:stCondLst>
                                        </p:cTn>
                                        <p:tgtEl>
                                          <p:spTgt spid="245"/>
                                        </p:tgtEl>
                                        <p:attrNameLst>
                                          <p:attrName>style.visibility</p:attrName>
                                        </p:attrNameLst>
                                      </p:cBhvr>
                                      <p:to>
                                        <p:strVal val="visible"/>
                                      </p:to>
                                    </p:set>
                                  </p:childTnLst>
                                </p:cTn>
                              </p:par>
                              <p:par>
                                <p:cTn id="89" dur="indefinite" nodeType="withEffect" fill="hold" presetClass="entr" presetID="1">
                                  <p:stCondLst>
                                    <p:cond delay="0"/>
                                  </p:stCondLst>
                                  <p:childTnLst>
                                    <p:set>
                                      <p:cBhvr>
                                        <p:cTn id="90" dur="1" fill="hold">
                                          <p:stCondLst>
                                            <p:cond delay="0"/>
                                          </p:stCondLst>
                                        </p:cTn>
                                        <p:tgtEl>
                                          <p:spTgt spid="245"/>
                                        </p:tgtEl>
                                        <p:attrNameLst>
                                          <p:attrName>style.visibility</p:attrName>
                                        </p:attrNameLst>
                                      </p:cBhvr>
                                      <p:to>
                                        <p:strVal val="visible"/>
                                      </p:to>
                                    </p:set>
                                  </p:childTnLst>
                                </p:cTn>
                              </p:par>
                              <p:par>
                                <p:cTn id="91" dur="indefinite" nodeType="withEffect" fill="hold" presetClass="entr" presetID="1">
                                  <p:stCondLst>
                                    <p:cond delay="0"/>
                                  </p:stCondLst>
                                  <p:childTnLst>
                                    <p:set>
                                      <p:cBhvr>
                                        <p:cTn id="92" dur="1" fill="hold">
                                          <p:stCondLst>
                                            <p:cond delay="0"/>
                                          </p:stCondLst>
                                        </p:cTn>
                                        <p:tgtEl>
                                          <p:spTgt spid="245"/>
                                        </p:tgtEl>
                                        <p:attrNameLst>
                                          <p:attrName>style.visibility</p:attrName>
                                        </p:attrNameLst>
                                      </p:cBhvr>
                                      <p:to>
                                        <p:strVal val="visible"/>
                                      </p:to>
                                    </p:set>
                                  </p:childTnLst>
                                </p:cTn>
                              </p:par>
                              <p:par>
                                <p:cTn id="93" dur="indefinite" nodeType="withEffect" fill="hold" presetClass="entr" presetID="1">
                                  <p:stCondLst>
                                    <p:cond delay="0"/>
                                  </p:stCondLst>
                                  <p:childTnLst>
                                    <p:set>
                                      <p:cBhvr>
                                        <p:cTn id="94" dur="1" fill="hold">
                                          <p:stCondLst>
                                            <p:cond delay="0"/>
                                          </p:stCondLst>
                                        </p:cTn>
                                        <p:tgtEl>
                                          <p:spTgt spid="24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46" name="CustomShape 1"/>
          <p:cNvSpPr/>
          <p:nvPr/>
        </p:nvSpPr>
        <p:spPr>
          <a:xfrm>
            <a:off x="611280" y="404640"/>
            <a:ext cx="7921440" cy="47574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just"/>
            <a:r>
              <a:rPr b="1" lang="fr-FR" sz="1800" spc="-1" strike="noStrike">
                <a:solidFill>
                  <a:srgbClr val="000000"/>
                </a:solidFill>
                <a:latin typeface="Arial"/>
              </a:rPr>
              <a:t>L</a:t>
            </a:r>
            <a:r>
              <a:rPr b="1" lang="ja-JP" sz="1800" spc="-1" strike="noStrike">
                <a:solidFill>
                  <a:srgbClr val="000000"/>
                </a:solidFill>
                <a:latin typeface="Arial"/>
              </a:rPr>
              <a:t>’</a:t>
            </a:r>
            <a:r>
              <a:rPr b="1" lang="fr-FR" sz="1800" spc="-1" strike="noStrike">
                <a:solidFill>
                  <a:srgbClr val="000000"/>
                </a:solidFill>
                <a:latin typeface="Arial"/>
              </a:rPr>
              <a:t>objet d</a:t>
            </a:r>
            <a:r>
              <a:rPr b="1" lang="ja-JP" sz="1800" spc="-1" strike="noStrike">
                <a:solidFill>
                  <a:srgbClr val="000000"/>
                </a:solidFill>
                <a:latin typeface="Arial"/>
              </a:rPr>
              <a:t>’</a:t>
            </a:r>
            <a:r>
              <a:rPr b="1" lang="fr-FR" sz="1800" spc="-1" strike="noStrike">
                <a:solidFill>
                  <a:srgbClr val="000000"/>
                </a:solidFill>
                <a:latin typeface="Arial"/>
              </a:rPr>
              <a:t>une association, son but, est la RAISON pour laquelle elle est constituée.</a:t>
            </a:r>
            <a:endParaRPr b="0" lang="fr-FR" sz="1800" spc="-1" strike="noStrike">
              <a:solidFill>
                <a:srgbClr val="000000"/>
              </a:solidFill>
              <a:latin typeface="Arial"/>
            </a:endParaRPr>
          </a:p>
          <a:p>
            <a:pPr algn="just"/>
            <a:endParaRPr b="0" lang="fr-FR" sz="1800" spc="-1" strike="noStrike">
              <a:solidFill>
                <a:srgbClr val="000000"/>
              </a:solidFill>
              <a:latin typeface="Arial"/>
            </a:endParaRPr>
          </a:p>
          <a:p>
            <a:pPr algn="just">
              <a:lnSpc>
                <a:spcPct val="100000"/>
              </a:lnSpc>
            </a:pPr>
            <a:r>
              <a:rPr b="1" lang="fr-FR" sz="1800" spc="-1" strike="noStrike">
                <a:solidFill>
                  <a:srgbClr val="000000"/>
                </a:solidFill>
                <a:latin typeface="Wingdings"/>
                <a:ea typeface="Wingdings"/>
              </a:rPr>
              <a:t></a:t>
            </a:r>
            <a:r>
              <a:rPr b="1" lang="fr-FR" sz="1800" spc="-1" strike="noStrike">
                <a:solidFill>
                  <a:srgbClr val="000000"/>
                </a:solidFill>
                <a:latin typeface="Arial"/>
              </a:rPr>
              <a:t> </a:t>
            </a:r>
            <a:r>
              <a:rPr b="1" lang="fr-FR" sz="1800" spc="-1" strike="noStrike">
                <a:solidFill>
                  <a:srgbClr val="000000"/>
                </a:solidFill>
                <a:latin typeface="Arial"/>
              </a:rPr>
              <a:t>Il s</a:t>
            </a:r>
            <a:r>
              <a:rPr b="1" lang="ja-JP" sz="1800" spc="-1" strike="noStrike">
                <a:solidFill>
                  <a:srgbClr val="000000"/>
                </a:solidFill>
                <a:latin typeface="Arial"/>
              </a:rPr>
              <a:t>’</a:t>
            </a:r>
            <a:r>
              <a:rPr b="1" lang="fr-FR" sz="1800" spc="-1" strike="noStrike">
                <a:solidFill>
                  <a:srgbClr val="000000"/>
                </a:solidFill>
                <a:latin typeface="Arial"/>
              </a:rPr>
              <a:t>agit d</a:t>
            </a:r>
            <a:r>
              <a:rPr b="1" lang="ja-JP" sz="1800" spc="-1" strike="noStrike">
                <a:solidFill>
                  <a:srgbClr val="000000"/>
                </a:solidFill>
                <a:latin typeface="Arial"/>
              </a:rPr>
              <a:t>’</a:t>
            </a:r>
            <a:r>
              <a:rPr b="1" lang="fr-FR" sz="1800" spc="-1" strike="noStrike">
                <a:solidFill>
                  <a:srgbClr val="000000"/>
                </a:solidFill>
                <a:latin typeface="Arial"/>
              </a:rPr>
              <a:t>une clause obligatoire des statuts.</a:t>
            </a:r>
            <a:endParaRPr b="0" lang="fr-FR" sz="1800" spc="-1" strike="noStrike">
              <a:solidFill>
                <a:srgbClr val="000000"/>
              </a:solidFill>
              <a:latin typeface="Arial"/>
            </a:endParaRPr>
          </a:p>
          <a:p>
            <a:pPr algn="just">
              <a:lnSpc>
                <a:spcPct val="100000"/>
              </a:lnSpc>
            </a:pPr>
            <a:endParaRPr b="0" lang="fr-FR" sz="1800" spc="-1" strike="noStrike">
              <a:solidFill>
                <a:srgbClr val="000000"/>
              </a:solidFill>
              <a:latin typeface="Arial"/>
            </a:endParaRPr>
          </a:p>
          <a:p>
            <a:pPr algn="just">
              <a:lnSpc>
                <a:spcPct val="100000"/>
              </a:lnSpc>
            </a:pPr>
            <a:endParaRPr b="0" lang="fr-FR" sz="1800" spc="-1" strike="noStrike">
              <a:solidFill>
                <a:srgbClr val="000000"/>
              </a:solidFill>
              <a:latin typeface="Arial"/>
            </a:endParaRPr>
          </a:p>
          <a:p>
            <a:pPr algn="just">
              <a:lnSpc>
                <a:spcPct val="100000"/>
              </a:lnSpc>
            </a:pPr>
            <a:r>
              <a:rPr b="1" lang="fr-FR" sz="1800" spc="-1" strike="noStrike">
                <a:solidFill>
                  <a:srgbClr val="000000"/>
                </a:solidFill>
                <a:latin typeface="Arial"/>
              </a:rPr>
              <a:t>L</a:t>
            </a:r>
            <a:r>
              <a:rPr b="1" lang="ja-JP" sz="1800" spc="-1" strike="noStrike">
                <a:solidFill>
                  <a:srgbClr val="000000"/>
                </a:solidFill>
                <a:latin typeface="Arial"/>
              </a:rPr>
              <a:t>’</a:t>
            </a:r>
            <a:r>
              <a:rPr b="1" lang="fr-FR" sz="1800" spc="-1" strike="noStrike">
                <a:solidFill>
                  <a:srgbClr val="000000"/>
                </a:solidFill>
                <a:latin typeface="Arial"/>
              </a:rPr>
              <a:t>objet ne peut être contraire aux bonnes mœurs, illicite, porter atteinte à l</a:t>
            </a:r>
            <a:r>
              <a:rPr b="1" lang="ja-JP" sz="1800" spc="-1" strike="noStrike">
                <a:solidFill>
                  <a:srgbClr val="000000"/>
                </a:solidFill>
                <a:latin typeface="Arial"/>
              </a:rPr>
              <a:t>’</a:t>
            </a:r>
            <a:r>
              <a:rPr b="1" lang="fr-FR" sz="1800" spc="-1" strike="noStrike">
                <a:solidFill>
                  <a:srgbClr val="000000"/>
                </a:solidFill>
                <a:latin typeface="Arial"/>
              </a:rPr>
              <a:t>intégrité du territoire national ou à la forme républicaine du gouvernement .</a:t>
            </a:r>
            <a:endParaRPr b="0" lang="fr-FR" sz="1800" spc="-1" strike="noStrike">
              <a:solidFill>
                <a:srgbClr val="000000"/>
              </a:solidFill>
              <a:latin typeface="Arial"/>
            </a:endParaRPr>
          </a:p>
          <a:p>
            <a:pPr algn="r">
              <a:lnSpc>
                <a:spcPct val="100000"/>
              </a:lnSpc>
            </a:pPr>
            <a:r>
              <a:rPr b="1" i="1" lang="fr-FR" sz="1800" spc="-1" strike="noStrike">
                <a:solidFill>
                  <a:srgbClr val="000000"/>
                </a:solidFill>
                <a:latin typeface="Arial"/>
              </a:rPr>
              <a:t>(art. 3 de la loi du 01/07/1901)</a:t>
            </a:r>
            <a:endParaRPr b="0" lang="fr-FR" sz="1800" spc="-1" strike="noStrike">
              <a:solidFill>
                <a:srgbClr val="000000"/>
              </a:solidFill>
              <a:latin typeface="Arial"/>
            </a:endParaRPr>
          </a:p>
          <a:p>
            <a:pPr algn="just">
              <a:lnSpc>
                <a:spcPct val="100000"/>
              </a:lnSpc>
            </a:pPr>
            <a:endParaRPr b="0" lang="fr-FR" sz="1800" spc="-1" strike="noStrike">
              <a:solidFill>
                <a:srgbClr val="000000"/>
              </a:solidFill>
              <a:latin typeface="Arial"/>
            </a:endParaRPr>
          </a:p>
          <a:p>
            <a:pPr algn="just">
              <a:lnSpc>
                <a:spcPct val="100000"/>
              </a:lnSpc>
            </a:pPr>
            <a:endParaRPr b="0" lang="fr-FR" sz="1800" spc="-1" strike="noStrike">
              <a:solidFill>
                <a:srgbClr val="000000"/>
              </a:solidFill>
              <a:latin typeface="Arial"/>
            </a:endParaRPr>
          </a:p>
          <a:p>
            <a:pPr algn="ctr">
              <a:lnSpc>
                <a:spcPct val="100000"/>
              </a:lnSpc>
            </a:pPr>
            <a:r>
              <a:rPr b="1" lang="fr-FR" sz="1800" spc="-1" strike="noStrike">
                <a:solidFill>
                  <a:srgbClr val="000000"/>
                </a:solidFill>
                <a:latin typeface="Arial"/>
              </a:rPr>
              <a:t>L</a:t>
            </a:r>
            <a:r>
              <a:rPr b="1" lang="ja-JP" sz="1800" spc="-1" strike="noStrike">
                <a:solidFill>
                  <a:srgbClr val="000000"/>
                </a:solidFill>
                <a:latin typeface="Arial"/>
              </a:rPr>
              <a:t>’</a:t>
            </a:r>
            <a:r>
              <a:rPr b="1" lang="fr-FR" sz="1800" spc="-1" strike="noStrike">
                <a:solidFill>
                  <a:srgbClr val="000000"/>
                </a:solidFill>
                <a:latin typeface="Arial"/>
              </a:rPr>
              <a:t>OBJET D</a:t>
            </a:r>
            <a:r>
              <a:rPr b="1" lang="ja-JP" sz="1800" spc="-1" strike="noStrike">
                <a:solidFill>
                  <a:srgbClr val="000000"/>
                </a:solidFill>
                <a:latin typeface="Arial"/>
              </a:rPr>
              <a:t>’</a:t>
            </a:r>
            <a:r>
              <a:rPr b="1" lang="fr-FR" sz="1800" spc="-1" strike="noStrike">
                <a:solidFill>
                  <a:srgbClr val="000000"/>
                </a:solidFill>
                <a:latin typeface="Arial"/>
              </a:rPr>
              <a:t>UNE ASSOCIATION DELIMITE SA CAPACITE JURIDIQUE.</a:t>
            </a:r>
            <a:endParaRPr b="0" lang="fr-FR" sz="1800" spc="-1" strike="noStrike">
              <a:solidFill>
                <a:srgbClr val="000000"/>
              </a:solidFill>
              <a:latin typeface="Arial"/>
            </a:endParaRPr>
          </a:p>
          <a:p>
            <a:pPr algn="just">
              <a:lnSpc>
                <a:spcPct val="100000"/>
              </a:lnSpc>
            </a:pPr>
            <a:endParaRPr b="0" lang="fr-FR" sz="1800" spc="-1" strike="noStrike">
              <a:solidFill>
                <a:srgbClr val="000000"/>
              </a:solidFill>
              <a:latin typeface="Arial"/>
            </a:endParaRPr>
          </a:p>
          <a:p>
            <a:pPr algn="just">
              <a:lnSpc>
                <a:spcPct val="100000"/>
              </a:lnSpc>
            </a:pPr>
            <a:r>
              <a:rPr b="1" lang="fr-FR" sz="1800" spc="-1" strike="noStrike">
                <a:solidFill>
                  <a:srgbClr val="000000"/>
                </a:solidFill>
                <a:latin typeface="Arial"/>
              </a:rPr>
              <a:t>Aussi, celle – ci ne peut valablement agir que dans la limite de son objet social = elle ne peut réaliser que les actes nécessaires à la réalisation de son objet.</a:t>
            </a:r>
            <a:endParaRPr b="0" lang="fr-FR" sz="1800" spc="-1" strike="noStrike">
              <a:solidFill>
                <a:srgbClr val="000000"/>
              </a:solidFill>
              <a:latin typeface="Arial"/>
            </a:endParaRPr>
          </a:p>
        </p:txBody>
      </p:sp>
      <p:sp>
        <p:nvSpPr>
          <p:cNvPr id="247" name="CustomShape 2"/>
          <p:cNvSpPr/>
          <p:nvPr/>
        </p:nvSpPr>
        <p:spPr>
          <a:xfrm>
            <a:off x="179280" y="5661000"/>
            <a:ext cx="289080" cy="289080"/>
          </a:xfrm>
          <a:custGeom>
            <a:avLst/>
            <a:gdLst/>
            <a:ahLst/>
            <a:rect l="0" t="0" r="r" b="b"/>
            <a:pathLst>
              <a:path w="804" h="804">
                <a:moveTo>
                  <a:pt x="0" y="0"/>
                </a:moveTo>
                <a:lnTo>
                  <a:pt x="803" y="0"/>
                </a:lnTo>
                <a:lnTo>
                  <a:pt x="803" y="803"/>
                </a:lnTo>
                <a:lnTo>
                  <a:pt x="0" y="803"/>
                </a:lnTo>
                <a:lnTo>
                  <a:pt x="0" y="0"/>
                </a:lnTo>
                <a:moveTo>
                  <a:pt x="0" y="0"/>
                </a:moveTo>
                <a:lnTo>
                  <a:pt x="803" y="0"/>
                </a:lnTo>
                <a:lnTo>
                  <a:pt x="751" y="52"/>
                </a:lnTo>
                <a:lnTo>
                  <a:pt x="52" y="52"/>
                </a:lnTo>
                <a:lnTo>
                  <a:pt x="0" y="0"/>
                </a:lnTo>
                <a:moveTo>
                  <a:pt x="803" y="0"/>
                </a:moveTo>
                <a:lnTo>
                  <a:pt x="803" y="803"/>
                </a:lnTo>
                <a:lnTo>
                  <a:pt x="751" y="751"/>
                </a:lnTo>
                <a:lnTo>
                  <a:pt x="751" y="52"/>
                </a:lnTo>
                <a:lnTo>
                  <a:pt x="803" y="0"/>
                </a:lnTo>
                <a:moveTo>
                  <a:pt x="803" y="803"/>
                </a:moveTo>
                <a:lnTo>
                  <a:pt x="0" y="803"/>
                </a:lnTo>
                <a:lnTo>
                  <a:pt x="52" y="751"/>
                </a:lnTo>
                <a:lnTo>
                  <a:pt x="751" y="751"/>
                </a:lnTo>
                <a:lnTo>
                  <a:pt x="803" y="803"/>
                </a:lnTo>
                <a:moveTo>
                  <a:pt x="0" y="803"/>
                </a:moveTo>
                <a:lnTo>
                  <a:pt x="0" y="0"/>
                </a:lnTo>
                <a:lnTo>
                  <a:pt x="52" y="52"/>
                </a:lnTo>
                <a:lnTo>
                  <a:pt x="52" y="751"/>
                </a:lnTo>
                <a:lnTo>
                  <a:pt x="0" y="803"/>
                </a:lnTo>
                <a:moveTo>
                  <a:pt x="141" y="401"/>
                </a:moveTo>
                <a:lnTo>
                  <a:pt x="662" y="141"/>
                </a:lnTo>
                <a:lnTo>
                  <a:pt x="662" y="662"/>
                </a:lnTo>
                <a:lnTo>
                  <a:pt x="141" y="401"/>
                </a:lnTo>
              </a:path>
            </a:pathLst>
          </a:custGeom>
          <a:solidFill>
            <a:srgbClr val="4f81bd"/>
          </a:solidFill>
          <a:ln w="25560">
            <a:solidFill>
              <a:srgbClr val="385d8a"/>
            </a:solidFill>
            <a:miter/>
          </a:ln>
        </p:spPr>
        <p:style>
          <a:lnRef idx="0"/>
          <a:fillRef idx="0"/>
          <a:effectRef idx="0"/>
          <a:fontRef idx="minor"/>
        </p:style>
      </p:sp>
    </p:spTree>
  </p:cSld>
  <p:timing>
    <p:tnLst>
      <p:par>
        <p:cTn id="95" dur="indefinite" restart="never" nodeType="tmRoot">
          <p:childTnLst>
            <p:seq>
              <p:cTn id="96" dur="indefinite" nodeType="mainSeq">
                <p:childTnLst>
                  <p:par>
                    <p:cTn id="97" dur="indefinite" nodeType="clickEffect" fill="hold">
                      <p:stCondLst>
                        <p:cond delay="indefinite"/>
                      </p:stCondLst>
                      <p:childTnLst>
                        <p:par>
                          <p:cTn id="98" dur="indefinite" nodeType="clickEffect" fill="hold">
                            <p:stCondLst>
                              <p:cond delay="0"/>
                            </p:stCondLst>
                            <p:childTnLst>
                              <p:par>
                                <p:cTn id="99" dur="indefinite" nodeType="clickEffect" fill="hold" presetClass="entr" presetID="1">
                                  <p:stCondLst>
                                    <p:cond delay="0"/>
                                  </p:stCondLst>
                                  <p:childTnLst>
                                    <p:set>
                                      <p:cBhvr>
                                        <p:cTn id="100" dur="1" fill="hold">
                                          <p:stCondLst>
                                            <p:cond delay="0"/>
                                          </p:stCondLst>
                                        </p:cTn>
                                        <p:tgtEl>
                                          <p:spTgt spid="246">
                                            <p:txEl>
                                              <p:pRg st="86" end="136"/>
                                            </p:txEl>
                                          </p:spTgt>
                                        </p:tgtEl>
                                        <p:attrNameLst>
                                          <p:attrName>style.visibility</p:attrName>
                                        </p:attrNameLst>
                                      </p:cBhvr>
                                      <p:to>
                                        <p:strVal val="visible"/>
                                      </p:to>
                                    </p:set>
                                  </p:childTnLst>
                                </p:cTn>
                              </p:par>
                            </p:childTnLst>
                          </p:cTn>
                        </p:par>
                      </p:childTnLst>
                    </p:cTn>
                  </p:par>
                  <p:par>
                    <p:cTn id="101" dur="indefinite" nodeType="clickEffect" fill="hold">
                      <p:stCondLst>
                        <p:cond delay="indefinite"/>
                      </p:stCondLst>
                      <p:childTnLst>
                        <p:par>
                          <p:cTn id="102" dur="indefinite" nodeType="clickEffect" fill="hold">
                            <p:stCondLst>
                              <p:cond delay="0"/>
                            </p:stCondLst>
                            <p:childTnLst>
                              <p:par>
                                <p:cTn id="103" dur="indefinite" nodeType="clickEffect" fill="hold" presetClass="entr" presetID="1">
                                  <p:stCondLst>
                                    <p:cond delay="0"/>
                                  </p:stCondLst>
                                  <p:childTnLst>
                                    <p:set>
                                      <p:cBhvr>
                                        <p:cTn id="104" dur="1" fill="hold">
                                          <p:stCondLst>
                                            <p:cond delay="0"/>
                                          </p:stCondLst>
                                        </p:cTn>
                                        <p:tgtEl>
                                          <p:spTgt spid="246">
                                            <p:txEl>
                                              <p:pRg st="138" end="295"/>
                                            </p:txEl>
                                          </p:spTgt>
                                        </p:tgtEl>
                                        <p:attrNameLst>
                                          <p:attrName>style.visibility</p:attrName>
                                        </p:attrNameLst>
                                      </p:cBhvr>
                                      <p:to>
                                        <p:strVal val="visible"/>
                                      </p:to>
                                    </p:set>
                                  </p:childTnLst>
                                </p:cTn>
                              </p:par>
                              <p:par>
                                <p:cTn id="105" dur="indefinite" nodeType="withEffect" fill="hold" presetClass="entr" presetID="1">
                                  <p:stCondLst>
                                    <p:cond delay="0"/>
                                  </p:stCondLst>
                                  <p:childTnLst>
                                    <p:set>
                                      <p:cBhvr>
                                        <p:cTn id="106" dur="1" fill="hold">
                                          <p:stCondLst>
                                            <p:cond delay="0"/>
                                          </p:stCondLst>
                                        </p:cTn>
                                        <p:tgtEl>
                                          <p:spTgt spid="246">
                                            <p:txEl>
                                              <p:pRg st="295" end="328"/>
                                            </p:txEl>
                                          </p:spTgt>
                                        </p:tgtEl>
                                        <p:attrNameLst>
                                          <p:attrName>style.visibility</p:attrName>
                                        </p:attrNameLst>
                                      </p:cBhvr>
                                      <p:to>
                                        <p:strVal val="visible"/>
                                      </p:to>
                                    </p:set>
                                  </p:childTnLst>
                                </p:cTn>
                              </p:par>
                            </p:childTnLst>
                          </p:cTn>
                        </p:par>
                      </p:childTnLst>
                    </p:cTn>
                  </p:par>
                  <p:par>
                    <p:cTn id="107" dur="indefinite" nodeType="clickEffect" fill="hold">
                      <p:stCondLst>
                        <p:cond delay="indefinite"/>
                      </p:stCondLst>
                      <p:childTnLst>
                        <p:par>
                          <p:cTn id="108" dur="indefinite" nodeType="clickEffect" fill="hold">
                            <p:stCondLst>
                              <p:cond delay="0"/>
                            </p:stCondLst>
                            <p:childTnLst>
                              <p:par>
                                <p:cTn id="109" dur="indefinite" nodeType="clickEffect" fill="hold" presetClass="entr" presetID="1">
                                  <p:stCondLst>
                                    <p:cond delay="0"/>
                                  </p:stCondLst>
                                  <p:childTnLst>
                                    <p:set>
                                      <p:cBhvr>
                                        <p:cTn id="110" dur="1" fill="hold">
                                          <p:stCondLst>
                                            <p:cond delay="0"/>
                                          </p:stCondLst>
                                        </p:cTn>
                                        <p:tgtEl>
                                          <p:spTgt spid="246">
                                            <p:txEl>
                                              <p:pRg st="330" end="388"/>
                                            </p:txEl>
                                          </p:spTgt>
                                        </p:tgtEl>
                                        <p:attrNameLst>
                                          <p:attrName>style.visibility</p:attrName>
                                        </p:attrNameLst>
                                      </p:cBhvr>
                                      <p:to>
                                        <p:strVal val="visible"/>
                                      </p:to>
                                    </p:set>
                                  </p:childTnLst>
                                </p:cTn>
                              </p:par>
                            </p:childTnLst>
                          </p:cTn>
                        </p:par>
                      </p:childTnLst>
                    </p:cTn>
                  </p:par>
                  <p:par>
                    <p:cTn id="111" dur="indefinite" nodeType="clickEffect" fill="hold">
                      <p:stCondLst>
                        <p:cond delay="indefinite"/>
                      </p:stCondLst>
                      <p:childTnLst>
                        <p:par>
                          <p:cTn id="112" dur="indefinite" nodeType="clickEffect" fill="hold">
                            <p:stCondLst>
                              <p:cond delay="0"/>
                            </p:stCondLst>
                            <p:childTnLst>
                              <p:par>
                                <p:cTn id="113" dur="indefinite" nodeType="clickEffect" fill="hold" presetClass="entr" presetID="1">
                                  <p:stCondLst>
                                    <p:cond delay="0"/>
                                  </p:stCondLst>
                                  <p:childTnLst>
                                    <p:set>
                                      <p:cBhvr>
                                        <p:cTn id="114" dur="1" fill="hold">
                                          <p:stCondLst>
                                            <p:cond delay="0"/>
                                          </p:stCondLst>
                                        </p:cTn>
                                        <p:tgtEl>
                                          <p:spTgt spid="246">
                                            <p:txEl>
                                              <p:pRg st="389" end="55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3117</TotalTime>
  <Application>LibreOffice/5.4.7.2$Windows_X86_64 LibreOffice_project/c838ef25c16710f8838b1faec480ebba495259d0</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2011-11-30T10:56:16Z</dcterms:created>
  <dc:creator>camporelli</dc:creator>
  <dc:description/>
  <dc:language>fr-FR</dc:language>
  <cp:lastModifiedBy/>
  <dcterms:modified xsi:type="dcterms:W3CDTF">2020-01-13T14:16:32Z</dcterms:modified>
  <cp:revision>363</cp:revision>
  <dc:subject/>
  <dc:title>Diapositive 1</dc:title>
</cp:coreProperties>
</file>